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5" r:id="rId2"/>
    <p:sldId id="266" r:id="rId3"/>
    <p:sldId id="267" r:id="rId4"/>
    <p:sldId id="268" r:id="rId5"/>
    <p:sldId id="269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5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505F2C04-C923-438B-8C0F-E0CD2BADF298}">
      <wppc:fontMiss xmlns:wppc="http://www.wps.cn/officeDocument/PresentationCustomData" xmlns="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  <a:cs typeface="Arial" panose="020B0604020202020204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  <a:cs typeface="Arial" panose="020B0604020202020204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 hasCustomPrompt="1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/>
            <a:r>
              <a:rPr lang="pl-PL" altLang="en-US" noProof="1">
                <a:ln w="22225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TRAGEDIA GÓRNOŚLĄSKA</a:t>
            </a:r>
            <a:br>
              <a:rPr lang="pl-PL" altLang="en-US">
                <a:ln w="22225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</a:br>
            <a:r>
              <a:rPr lang="pl-PL" altLang="en-US" noProof="1">
                <a:ln w="22225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1945-1948</a:t>
            </a:r>
          </a:p>
        </p:txBody>
      </p:sp>
      <p:pic>
        <p:nvPicPr>
          <p:cNvPr id="2051" name="Symbol zastępczy zawartości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7031" y="2362614"/>
            <a:ext cx="3988734" cy="4237644"/>
          </a:xfrm>
          <a:ln w="285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Liczba deportowanych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latin typeface="Comic Sans MS" panose="030F0702030302020204" charset="0"/>
                <a:cs typeface="Comic Sans MS" panose="030F0702030302020204" charset="0"/>
              </a:rPr>
              <a:t>Obecnie szacowana liczba osób wywiezionych na tereny ZSRR, przez Centrum Dokumentacji Deportacji Górnoślązaków w Radzionkowie, szacowana jest na co najmniej 40 tys.</a:t>
            </a:r>
          </a:p>
        </p:txBody>
      </p:sp>
      <p:pic>
        <p:nvPicPr>
          <p:cNvPr id="5122" name="Picture 2" descr="Znalezione obrazy dla zapytania: tragedia górnośląs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863" y="3673900"/>
            <a:ext cx="4194528" cy="301110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Miejsca pamięci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latin typeface="Comic Sans MS" panose="030F0702030302020204" charset="0"/>
                <a:cs typeface="Comic Sans MS" panose="030F0702030302020204" charset="0"/>
              </a:rPr>
              <a:t>W celu upamiętnienia wszystkich wywiezionych w Radzionkowie powstało Centrum Dokumentacji Deportacji Górnoślązaków, a w listopadzie 2015 roku, w Bytomiu odsłonięto Pomnik Tragedii Górnośląskiej.</a:t>
            </a:r>
          </a:p>
        </p:txBody>
      </p:sp>
      <p:pic>
        <p:nvPicPr>
          <p:cNvPr id="6146" name="Picture 2" descr="Znalezione obrazy dla zapytania: centrum dokumentacji deportacji radzionkó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54" y="3702462"/>
            <a:ext cx="4001510" cy="279513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Znalezione obrazy dla zapytania: pomnik tragedii górnośląskie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783" y="3702462"/>
            <a:ext cx="6239138" cy="279513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Źródła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>
                <a:latin typeface="Comic Sans MS" panose="030F0702030302020204" charset="0"/>
                <a:cs typeface="Comic Sans MS" panose="030F0702030302020204" charset="0"/>
              </a:rPr>
              <a:t>      Informacje wykorzystane w prezentacji zostały zaczerpnięte z :</a:t>
            </a:r>
          </a:p>
          <a:p>
            <a:r>
              <a:rPr lang="pl-PL" sz="2000" dirty="0">
                <a:latin typeface="Comic Sans MS" panose="030F0702030302020204" charset="0"/>
                <a:cs typeface="Comic Sans MS" panose="030F0702030302020204" charset="0"/>
              </a:rPr>
              <a:t>Dzieje.pl</a:t>
            </a:r>
          </a:p>
          <a:p>
            <a:r>
              <a:rPr lang="pl-PL" sz="2000" dirty="0">
                <a:latin typeface="Comic Sans MS" panose="030F0702030302020204" charset="0"/>
                <a:cs typeface="Comic Sans MS" panose="030F0702030302020204" charset="0"/>
              </a:rPr>
              <a:t>Muzhp.pl</a:t>
            </a:r>
          </a:p>
          <a:p>
            <a:r>
              <a:rPr lang="pl-PL" sz="2000" dirty="0">
                <a:latin typeface="Comic Sans MS" panose="030F0702030302020204" charset="0"/>
                <a:cs typeface="Comic Sans MS" panose="030F0702030302020204" charset="0"/>
              </a:rPr>
              <a:t>Gornyslask.wordpress.com</a:t>
            </a:r>
          </a:p>
          <a:p>
            <a:r>
              <a:rPr lang="pl-PL" sz="2000" dirty="0">
                <a:latin typeface="Comic Sans MS" panose="030F0702030302020204" charset="0"/>
                <a:cs typeface="Comic Sans MS" panose="030F0702030302020204" charset="0"/>
              </a:rPr>
              <a:t>Centrum Dokumentacji Deportacji Górnoślązaków w Radzionkowie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fontAlgn="auto"/>
            <a:r>
              <a:rPr lang="pl-PL" altLang="en-US" noProof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 Tragedia Górnośląska jest znana niewielkiej liczbie osób mieszkających na Górnym Śląsku, a to ważny czas dla historii Górnego Śląska…</a:t>
            </a:r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80430" y="2603500"/>
            <a:ext cx="5000625" cy="361823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ytuł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altLang="en-US">
                <a:solidFill>
                  <a:schemeClr val="bg1"/>
                </a:solidFill>
              </a:rPr>
              <a:t>Zatrzymania Ślązaków</a:t>
            </a:r>
          </a:p>
        </p:txBody>
      </p:sp>
      <p:sp>
        <p:nvSpPr>
          <p:cNvPr id="4098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0000" lnSpcReduction="10000"/>
          </a:bodyPr>
          <a:lstStyle/>
          <a:p>
            <a:pPr fontAlgn="auto"/>
            <a:r>
              <a:rPr lang="pl-PL" altLang="en-US" sz="1800" noProof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Zajęcie Górnego Śląska przez Armię Czerwoną nie przyniosło mieszkańcom oczekiwanego spokoju lecz kolejne cierpienia - kradzieże, gwałty, często również śmierć, najczęściej w momencie zajmowania miejscowości. Formalnie miała to być mobilizacja i sformowanie w brygady robocze, a więc zatrzymanym nie musiano przedstawiać żadnych zarzutów. W praktyce o aresztowaniach decydowała nie rzeczywista lub deklarowana narodowość, lecz wiek i kwalifikacje przydatne podczas pracy przymusowej. Terenem aresztowań zostało objęte przedwojenne województwo śląskie, dawna rejencja opolska.</a:t>
            </a:r>
          </a:p>
        </p:txBody>
      </p:sp>
      <p:pic>
        <p:nvPicPr>
          <p:cNvPr id="4099" name="Symbol zastępczy zawartości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03950" y="2688908"/>
            <a:ext cx="5181600" cy="3330575"/>
          </a:xfr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ytuł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altLang="en-US">
                <a:solidFill>
                  <a:schemeClr val="bg1"/>
                </a:solidFill>
              </a:rPr>
              <a:t>Reakcja Ślązaków</a:t>
            </a:r>
            <a:br>
              <a:rPr lang="pl-PL" altLang="en-US">
                <a:solidFill>
                  <a:schemeClr val="bg1"/>
                </a:solidFill>
              </a:rPr>
            </a:br>
            <a:endParaRPr lang="pl-PL" altLang="en-US">
              <a:solidFill>
                <a:schemeClr val="bg1"/>
              </a:solidFill>
            </a:endParaRPr>
          </a:p>
        </p:txBody>
      </p:sp>
      <p:sp>
        <p:nvSpPr>
          <p:cNvPr id="5122" name="Symbol zastępczy zawartości 2"/>
          <p:cNvSpPr>
            <a:spLocks noGrp="1"/>
          </p:cNvSpPr>
          <p:nvPr>
            <p:ph sz="half" idx="1"/>
          </p:nvPr>
        </p:nvSpPr>
        <p:spPr>
          <a:xfrm>
            <a:off x="914400" y="2781394"/>
            <a:ext cx="4825158" cy="3416301"/>
          </a:xfrm>
        </p:spPr>
        <p:txBody>
          <a:bodyPr>
            <a:normAutofit fontScale="92500" lnSpcReduction="20000"/>
          </a:bodyPr>
          <a:lstStyle/>
          <a:p>
            <a:pPr fontAlgn="auto"/>
            <a:r>
              <a:rPr lang="en-US" altLang="pl-PL" sz="2000" noProof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Wywóz licznej i wykwalifikowanej grupy ludzi pozbawiał śląski przemysł rąk do pracy, niektóre kopalnie musiały wstrzymać wydobycie na kilka miesięcy. Obsada zakładów na terenie przedwojennego Górnego Śląska w marcu 1945 roku sięgała 50% kadry przedwojennej. Mieszkańcy Śląska, dotknięci tragedią utraty bliskich, nastawiali się negatywnie do władz i państwa polskiego, które współobwiniano  </a:t>
            </a:r>
            <a:r>
              <a:rPr lang="pl-PL" altLang="en-US" sz="2000" noProof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o </a:t>
            </a:r>
            <a:r>
              <a:rPr lang="en-US" altLang="pl-PL" sz="2000" noProof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przeprowadzanie deportacji</a:t>
            </a:r>
            <a:r>
              <a:rPr lang="pl-PL" altLang="en-US" sz="2000" noProof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.</a:t>
            </a:r>
          </a:p>
        </p:txBody>
      </p:sp>
      <p:pic>
        <p:nvPicPr>
          <p:cNvPr id="5123" name="Symbol zastępczy zawartości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0125" y="2781394"/>
            <a:ext cx="5181600" cy="3435350"/>
          </a:xfrm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ytuł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altLang="en-US">
                <a:solidFill>
                  <a:schemeClr val="bg1"/>
                </a:solidFill>
              </a:rPr>
              <a:t>Sposoby zatrzymywania</a:t>
            </a:r>
          </a:p>
        </p:txBody>
      </p:sp>
      <p:sp>
        <p:nvSpPr>
          <p:cNvPr id="6146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fontAlgn="auto">
              <a:lnSpc>
                <a:spcPct val="80000"/>
              </a:lnSpc>
            </a:pPr>
            <a:r>
              <a:rPr lang="pl-PL" altLang="en-US" sz="1800" noProof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Zatrzymywanie przyszłych pracowników przymusowych przybierało różne formy - aresztowania w domach według przygotowanych list, po donosach sąsiadów, wezwanie pod groźbą sądu, propozycje dobrze płatnej pracy w ZSRR a także zatrzymania i wywózki prosto z zakładów lub kopalń, a także z ulicy. Na terenie przedwojennego województwa śląskiego do pomocy wykorzystywano Milicję Obywatelską, Urząd Bezpieczeństwa. Przed deportacją zatrzymanych osadzano w trzech dużych obozach zbiorczych NKWD - w Łabędach, Mysłowicach i Oświęcimiu oraz w licznych mniejszych podobozach, nierzadko wykorzystywanych wcześniej przez III Rzeszę.</a:t>
            </a:r>
          </a:p>
        </p:txBody>
      </p:sp>
      <p:pic>
        <p:nvPicPr>
          <p:cNvPr id="6147" name="Symbol zastępczy zawartości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80430" y="2603500"/>
            <a:ext cx="5313680" cy="3416300"/>
          </a:xfrm>
          <a:ln w="381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Transport </a:t>
            </a:r>
            <a:r>
              <a:rPr lang="pl-PL" dirty="0" err="1"/>
              <a:t>ślązaków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latin typeface="Comic Sans MS" panose="030F0702030302020204" charset="0"/>
                <a:cs typeface="Comic Sans MS" panose="030F0702030302020204" charset="0"/>
              </a:rPr>
              <a:t>Rosjanie, początkowo powiedzieli ludności śląskiej, iż prace potrwają nie więcej niż kilka dni. Niestety, nie była to prawda. Nieświadomi Ślązacy uwierzyli w radzieckie kłamstwa i wyruszyli pracować na terenach ZSRR.</a:t>
            </a:r>
          </a:p>
        </p:txBody>
      </p:sp>
      <p:pic>
        <p:nvPicPr>
          <p:cNvPr id="1026" name="Picture 2" descr="Znalezione obrazy dla zapytania: transport ślązaków podczas tragedii górnośląskie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330" y="3985260"/>
            <a:ext cx="3913505" cy="2608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Transport Ś</a:t>
            </a:r>
            <a:r>
              <a:rPr lang="pl-PL" dirty="0" err="1"/>
              <a:t>lązaków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latin typeface="Comic Sans MS" panose="030F0702030302020204" charset="0"/>
                <a:cs typeface="Comic Sans MS" panose="030F0702030302020204" charset="0"/>
              </a:rPr>
              <a:t>Warunki przewozu ludności śląskiej były wręcz niedorzeczne. W wagonie Ślązacy byli poupychani niczym przedmioty. Nikt nie zwracał większej uwagi na ich zdrowie, przez co niektórzy nie przeżyli transportu. Dziś wagony, w których byli przewożeni nasi przodkowie możemy zobaczyć na przykład w Radzionkowie, w Centrum Dokumentacji Deportacji Górnoślązaków.</a:t>
            </a:r>
          </a:p>
        </p:txBody>
      </p:sp>
      <p:pic>
        <p:nvPicPr>
          <p:cNvPr id="2050" name="Picture 2" descr="Znalezione obrazy dla zapytania: transport ślązaków podczas tragedii górnośląskie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25" y="4472940"/>
            <a:ext cx="3679825" cy="2240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Warunki pracy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latin typeface="Comic Sans MS" panose="030F0702030302020204" charset="0"/>
                <a:cs typeface="Comic Sans MS" panose="030F0702030302020204" charset="0"/>
              </a:rPr>
              <a:t>Warunki panujące w łagrach były okropne. Panował głód, gdyż nie dostawano odpowiedniej ilości jedzenia, ani picia. Im było chłodniej na dworze, tym chłodniej było Ślązakom. Nie były to warunki w jakich można było normalnie żyć i funkcjonować.</a:t>
            </a:r>
          </a:p>
        </p:txBody>
      </p:sp>
      <p:pic>
        <p:nvPicPr>
          <p:cNvPr id="3074" name="Picture 2" descr="Znalezione obrazy dla zapytania: warunki podczas tragedii górnośląskie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185" y="3815080"/>
            <a:ext cx="3606165" cy="261429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Miejsca pracy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latin typeface="Comic Sans MS" panose="030F0702030302020204" charset="0"/>
                <a:cs typeface="Comic Sans MS" panose="030F0702030302020204" charset="0"/>
              </a:rPr>
              <a:t>Ludność śląska wywożona była do obozów pracy zwanych łagrami. Były one rozmieszczone na terenach ZSRR oraz terenów im podporządkowanych.</a:t>
            </a:r>
          </a:p>
        </p:txBody>
      </p:sp>
      <p:pic>
        <p:nvPicPr>
          <p:cNvPr id="4098" name="Picture 2" descr="Znalezione obrazy dla zapytania: mapa łagró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209" y="3752374"/>
            <a:ext cx="4432901" cy="287725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 (sala konferencyjna)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16</TotalTime>
  <Words>511</Words>
  <Application>Microsoft Office PowerPoint</Application>
  <PresentationFormat>Panoramiczny</PresentationFormat>
  <Paragraphs>26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8" baseType="lpstr">
      <vt:lpstr>Arial</vt:lpstr>
      <vt:lpstr>Century Gothic</vt:lpstr>
      <vt:lpstr>Comic Sans MS</vt:lpstr>
      <vt:lpstr>Wingdings 3</vt:lpstr>
      <vt:lpstr>Jon (sala konferencyjna)</vt:lpstr>
      <vt:lpstr>TRAGEDIA GÓRNOŚLĄSKA 1945-1948</vt:lpstr>
      <vt:lpstr>Prezentacja programu PowerPoint</vt:lpstr>
      <vt:lpstr>Zatrzymania Ślązaków</vt:lpstr>
      <vt:lpstr>Reakcja Ślązaków </vt:lpstr>
      <vt:lpstr>Sposoby zatrzymywania</vt:lpstr>
      <vt:lpstr>Transport ślązaków</vt:lpstr>
      <vt:lpstr>Transport Ślązaków</vt:lpstr>
      <vt:lpstr>Warunki pracy</vt:lpstr>
      <vt:lpstr>Miejsca pracy </vt:lpstr>
      <vt:lpstr>Liczba deportowanych</vt:lpstr>
      <vt:lpstr>Miejsca pamięci</vt:lpstr>
      <vt:lpstr>Źródła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Transport ślązaków</dc:title>
  <dc:creator>Maciej John</dc:creator>
  <cp:lastModifiedBy>Wesoły Elżbieta</cp:lastModifiedBy>
  <cp:revision>20</cp:revision>
  <dcterms:created xsi:type="dcterms:W3CDTF">2020-03-08T10:39:00Z</dcterms:created>
  <dcterms:modified xsi:type="dcterms:W3CDTF">2021-02-01T10:55:43Z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1045-11.2.0.9107</vt:lpwstr>
  </property>
</Properties>
</file>