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6d7X/d0EIX2uzZBzXh+2v3+w3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usz Kacz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7AC79-B04E-4948-B2E1-E1F4B4999253}">
  <a:tblStyle styleId="{D7A7AC79-B04E-4948-B2E1-E1F4B49992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C"/>
          </a:solidFill>
        </a:fill>
      </a:tcStyle>
    </a:wholeTbl>
    <a:band1H>
      <a:tcTxStyle b="off" i="off"/>
      <a:tcStyle>
        <a:tcBdr/>
        <a:fill>
          <a:solidFill>
            <a:srgbClr val="CACED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ED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1T09:19:06.653" idx="1">
    <p:pos x="10" y="10"/>
    <p:text>można by dodać, że tutaj też będą widoczne odpowiedzi interwenta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HvdgBx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rodtytul ze zdjeciem">
  <p:cSld name="Srodtytul ze zdjecie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Google Shape;18;p31"/>
          <p:cNvCxnSpPr/>
          <p:nvPr/>
        </p:nvCxnSpPr>
        <p:spPr>
          <a:xfrm>
            <a:off x="7278130" y="3365607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naglowkiem">
  <p:cSld name="Obraz z naglowkie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>
            <a:spLocks noGrp="1"/>
          </p:cNvSpPr>
          <p:nvPr>
            <p:ph type="pic" idx="2"/>
          </p:nvPr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1" name="Google Shape;71;p40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4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naglowkiem (2 kolumny)">
  <p:cSld name="Tekst z naglowkiem (2 kolumny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2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1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4" name="Google Shape;84;p41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i tekst  z naglowkiem (2 kolumny)">
  <p:cSld name="Obraz i tekst  z naglowkiem (2 kolumny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>
            <a:spLocks noGrp="1"/>
          </p:cNvSpPr>
          <p:nvPr>
            <p:ph type="pic" idx="2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2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obraz z naglowkiem (2 kolumny)_2">
  <p:cSld name="Tekst i obraz z naglowkiem (2 kolumny)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3"/>
          <p:cNvSpPr>
            <a:spLocks noGrp="1"/>
          </p:cNvSpPr>
          <p:nvPr>
            <p:ph type="pic" idx="2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3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3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43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wykly_2 kolumny">
  <p:cSld name="Tekst zwykly_2 kolumn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396000" y="1126273"/>
            <a:ext cx="54000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6396000" y="1126273"/>
            <a:ext cx="54000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44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 i kolumna">
  <p:cSld name="Obrazek i kolumna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>
            <a:spLocks noGrp="1"/>
          </p:cNvSpPr>
          <p:nvPr>
            <p:ph type="pic" idx="2"/>
          </p:nvPr>
        </p:nvSpPr>
        <p:spPr>
          <a:xfrm>
            <a:off x="426926" y="1126273"/>
            <a:ext cx="5369074" cy="510292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6426926" y="1126273"/>
            <a:ext cx="5369074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45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• Basic text slide 2 columns with image (14 pt)">
  <p:cSld name="1_• Basic text slide 2 columns with image (14 pt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>
            <a:spLocks noGrp="1"/>
          </p:cNvSpPr>
          <p:nvPr>
            <p:ph type="pic" idx="2"/>
          </p:nvPr>
        </p:nvSpPr>
        <p:spPr>
          <a:xfrm>
            <a:off x="6400800" y="1126273"/>
            <a:ext cx="5395200" cy="5102922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46"/>
          <p:cNvSpPr txBox="1">
            <a:spLocks noGrp="1"/>
          </p:cNvSpPr>
          <p:nvPr>
            <p:ph type="body" idx="1"/>
          </p:nvPr>
        </p:nvSpPr>
        <p:spPr>
          <a:xfrm>
            <a:off x="400800" y="1126273"/>
            <a:ext cx="53952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46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a apli_2 kolumny">
  <p:cSld name="Tekst na apli_2 kolumn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>
            <a:spLocks noGrp="1"/>
          </p:cNvSpPr>
          <p:nvPr>
            <p:ph type="body" idx="1"/>
          </p:nvPr>
        </p:nvSpPr>
        <p:spPr>
          <a:xfrm>
            <a:off x="5460274" y="1126273"/>
            <a:ext cx="5796689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2"/>
          </p:nvPr>
        </p:nvSpPr>
        <p:spPr>
          <a:xfrm>
            <a:off x="396001" y="1126273"/>
            <a:ext cx="4546704" cy="510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216000" rIns="288000" bIns="2880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47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wykresem">
  <p:cSld name="Tekst z wykresem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/>
          <p:nvPr/>
        </p:nvSpPr>
        <p:spPr>
          <a:xfrm>
            <a:off x="6096000" y="1126272"/>
            <a:ext cx="6096000" cy="57317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8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53761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1"/>
          </p:nvPr>
        </p:nvSpPr>
        <p:spPr>
          <a:xfrm>
            <a:off x="396000" y="1661532"/>
            <a:ext cx="5376147" cy="456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8"/>
          <p:cNvSpPr>
            <a:spLocks noGrp="1"/>
          </p:cNvSpPr>
          <p:nvPr>
            <p:ph type="chart" idx="2"/>
          </p:nvPr>
        </p:nvSpPr>
        <p:spPr>
          <a:xfrm>
            <a:off x="6438899" y="1433513"/>
            <a:ext cx="5357813" cy="47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48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zy projektu_3">
  <p:cSld name="Autorzy projektu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9"/>
          <p:cNvSpPr/>
          <p:nvPr/>
        </p:nvSpPr>
        <p:spPr>
          <a:xfrm>
            <a:off x="3105150" y="0"/>
            <a:ext cx="908685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9"/>
          <p:cNvSpPr>
            <a:spLocks noGrp="1"/>
          </p:cNvSpPr>
          <p:nvPr>
            <p:ph type="pic" idx="2"/>
          </p:nvPr>
        </p:nvSpPr>
        <p:spPr>
          <a:xfrm>
            <a:off x="3758329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7" name="Google Shape;137;p49"/>
          <p:cNvSpPr txBox="1">
            <a:spLocks noGrp="1"/>
          </p:cNvSpPr>
          <p:nvPr>
            <p:ph type="body" idx="1"/>
          </p:nvPr>
        </p:nvSpPr>
        <p:spPr>
          <a:xfrm>
            <a:off x="3609978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body" idx="3"/>
          </p:nvPr>
        </p:nvSpPr>
        <p:spPr>
          <a:xfrm>
            <a:off x="3609978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4"/>
          </p:nvPr>
        </p:nvSpPr>
        <p:spPr>
          <a:xfrm>
            <a:off x="3609978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0" name="Google Shape;140;p49"/>
          <p:cNvCxnSpPr/>
          <p:nvPr/>
        </p:nvCxnSpPr>
        <p:spPr>
          <a:xfrm>
            <a:off x="3609978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>
            <a:spLocks noGrp="1"/>
          </p:cNvSpPr>
          <p:nvPr>
            <p:ph type="pic" idx="5"/>
          </p:nvPr>
        </p:nvSpPr>
        <p:spPr>
          <a:xfrm>
            <a:off x="6471522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2" name="Google Shape;142;p49"/>
          <p:cNvSpPr txBox="1">
            <a:spLocks noGrp="1"/>
          </p:cNvSpPr>
          <p:nvPr>
            <p:ph type="body" idx="6"/>
          </p:nvPr>
        </p:nvSpPr>
        <p:spPr>
          <a:xfrm>
            <a:off x="6323171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7"/>
          </p:nvPr>
        </p:nvSpPr>
        <p:spPr>
          <a:xfrm>
            <a:off x="6323171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body" idx="8"/>
          </p:nvPr>
        </p:nvSpPr>
        <p:spPr>
          <a:xfrm>
            <a:off x="6323171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5" name="Google Shape;145;p49"/>
          <p:cNvCxnSpPr/>
          <p:nvPr/>
        </p:nvCxnSpPr>
        <p:spPr>
          <a:xfrm>
            <a:off x="6323171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49"/>
          <p:cNvSpPr>
            <a:spLocks noGrp="1"/>
          </p:cNvSpPr>
          <p:nvPr>
            <p:ph type="pic" idx="9"/>
          </p:nvPr>
        </p:nvSpPr>
        <p:spPr>
          <a:xfrm>
            <a:off x="9179244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7" name="Google Shape;147;p49"/>
          <p:cNvSpPr txBox="1">
            <a:spLocks noGrp="1"/>
          </p:cNvSpPr>
          <p:nvPr>
            <p:ph type="body" idx="13"/>
          </p:nvPr>
        </p:nvSpPr>
        <p:spPr>
          <a:xfrm>
            <a:off x="9030893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14"/>
          </p:nvPr>
        </p:nvSpPr>
        <p:spPr>
          <a:xfrm>
            <a:off x="9030893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body" idx="15"/>
          </p:nvPr>
        </p:nvSpPr>
        <p:spPr>
          <a:xfrm>
            <a:off x="9030893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0" name="Google Shape;150;p49"/>
          <p:cNvCxnSpPr/>
          <p:nvPr/>
        </p:nvCxnSpPr>
        <p:spPr>
          <a:xfrm>
            <a:off x="9030893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49"/>
          <p:cNvSpPr txBox="1"/>
          <p:nvPr/>
        </p:nvSpPr>
        <p:spPr>
          <a:xfrm>
            <a:off x="396001" y="1126273"/>
            <a:ext cx="237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16"/>
          </p:nvPr>
        </p:nvSpPr>
        <p:spPr>
          <a:xfrm>
            <a:off x="395986" y="1931834"/>
            <a:ext cx="2370310" cy="429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body" idx="17"/>
          </p:nvPr>
        </p:nvSpPr>
        <p:spPr>
          <a:xfrm>
            <a:off x="396000" y="1488403"/>
            <a:ext cx="2370295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5" name="Google Shape;15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57" name="Google Shape;157;p49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49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s tresci">
  <p:cSld name="Spis tresci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Char char="˃"/>
              <a:defRPr sz="2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zy projektu_4">
  <p:cSld name="Autorzy projektu_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0"/>
          <p:cNvSpPr/>
          <p:nvPr/>
        </p:nvSpPr>
        <p:spPr>
          <a:xfrm>
            <a:off x="0" y="1609725"/>
            <a:ext cx="12192000" cy="52482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0"/>
          <p:cNvSpPr>
            <a:spLocks noGrp="1"/>
          </p:cNvSpPr>
          <p:nvPr>
            <p:ph type="pic" idx="2"/>
          </p:nvPr>
        </p:nvSpPr>
        <p:spPr>
          <a:xfrm>
            <a:off x="3758329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2" name="Google Shape;162;p50"/>
          <p:cNvSpPr txBox="1">
            <a:spLocks noGrp="1"/>
          </p:cNvSpPr>
          <p:nvPr>
            <p:ph type="body" idx="1"/>
          </p:nvPr>
        </p:nvSpPr>
        <p:spPr>
          <a:xfrm>
            <a:off x="3609978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body" idx="3"/>
          </p:nvPr>
        </p:nvSpPr>
        <p:spPr>
          <a:xfrm>
            <a:off x="3609978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body" idx="4"/>
          </p:nvPr>
        </p:nvSpPr>
        <p:spPr>
          <a:xfrm>
            <a:off x="3609978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5" name="Google Shape;165;p50"/>
          <p:cNvCxnSpPr/>
          <p:nvPr/>
        </p:nvCxnSpPr>
        <p:spPr>
          <a:xfrm>
            <a:off x="3609978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50"/>
          <p:cNvSpPr>
            <a:spLocks noGrp="1"/>
          </p:cNvSpPr>
          <p:nvPr>
            <p:ph type="pic" idx="5"/>
          </p:nvPr>
        </p:nvSpPr>
        <p:spPr>
          <a:xfrm>
            <a:off x="6471522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7" name="Google Shape;167;p50"/>
          <p:cNvSpPr txBox="1">
            <a:spLocks noGrp="1"/>
          </p:cNvSpPr>
          <p:nvPr>
            <p:ph type="body" idx="6"/>
          </p:nvPr>
        </p:nvSpPr>
        <p:spPr>
          <a:xfrm>
            <a:off x="6323171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body" idx="7"/>
          </p:nvPr>
        </p:nvSpPr>
        <p:spPr>
          <a:xfrm>
            <a:off x="6323171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50"/>
          <p:cNvSpPr txBox="1">
            <a:spLocks noGrp="1"/>
          </p:cNvSpPr>
          <p:nvPr>
            <p:ph type="body" idx="8"/>
          </p:nvPr>
        </p:nvSpPr>
        <p:spPr>
          <a:xfrm>
            <a:off x="6323171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0" name="Google Shape;170;p50"/>
          <p:cNvCxnSpPr/>
          <p:nvPr/>
        </p:nvCxnSpPr>
        <p:spPr>
          <a:xfrm>
            <a:off x="6323171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50"/>
          <p:cNvSpPr>
            <a:spLocks noGrp="1"/>
          </p:cNvSpPr>
          <p:nvPr>
            <p:ph type="pic" idx="9"/>
          </p:nvPr>
        </p:nvSpPr>
        <p:spPr>
          <a:xfrm>
            <a:off x="9179244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2" name="Google Shape;172;p50"/>
          <p:cNvSpPr txBox="1">
            <a:spLocks noGrp="1"/>
          </p:cNvSpPr>
          <p:nvPr>
            <p:ph type="body" idx="13"/>
          </p:nvPr>
        </p:nvSpPr>
        <p:spPr>
          <a:xfrm>
            <a:off x="9030893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50"/>
          <p:cNvSpPr txBox="1">
            <a:spLocks noGrp="1"/>
          </p:cNvSpPr>
          <p:nvPr>
            <p:ph type="body" idx="14"/>
          </p:nvPr>
        </p:nvSpPr>
        <p:spPr>
          <a:xfrm>
            <a:off x="9030893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body" idx="15"/>
          </p:nvPr>
        </p:nvSpPr>
        <p:spPr>
          <a:xfrm>
            <a:off x="9030893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5" name="Google Shape;175;p50"/>
          <p:cNvCxnSpPr/>
          <p:nvPr/>
        </p:nvCxnSpPr>
        <p:spPr>
          <a:xfrm>
            <a:off x="9030893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50"/>
          <p:cNvSpPr txBox="1"/>
          <p:nvPr/>
        </p:nvSpPr>
        <p:spPr>
          <a:xfrm>
            <a:off x="396001" y="1126273"/>
            <a:ext cx="237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0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80" name="Google Shape;180;p5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50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0"/>
          <p:cNvSpPr>
            <a:spLocks noGrp="1"/>
          </p:cNvSpPr>
          <p:nvPr>
            <p:ph type="pic" idx="16"/>
          </p:nvPr>
        </p:nvSpPr>
        <p:spPr>
          <a:xfrm>
            <a:off x="1045136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3" name="Google Shape;183;p50"/>
          <p:cNvSpPr txBox="1">
            <a:spLocks noGrp="1"/>
          </p:cNvSpPr>
          <p:nvPr>
            <p:ph type="body" idx="17"/>
          </p:nvPr>
        </p:nvSpPr>
        <p:spPr>
          <a:xfrm>
            <a:off x="896785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18"/>
          </p:nvPr>
        </p:nvSpPr>
        <p:spPr>
          <a:xfrm>
            <a:off x="896785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19"/>
          </p:nvPr>
        </p:nvSpPr>
        <p:spPr>
          <a:xfrm>
            <a:off x="896785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6" name="Google Shape;186;p50"/>
          <p:cNvCxnSpPr/>
          <p:nvPr/>
        </p:nvCxnSpPr>
        <p:spPr>
          <a:xfrm>
            <a:off x="896785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ntakt">
  <p:cSld name="Kontak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>
            <a:spLocks noGrp="1"/>
          </p:cNvSpPr>
          <p:nvPr>
            <p:ph type="pic" idx="2"/>
          </p:nvPr>
        </p:nvSpPr>
        <p:spPr>
          <a:xfrm>
            <a:off x="6199207" y="3503067"/>
            <a:ext cx="1289734" cy="128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pic>
        <p:nvPicPr>
          <p:cNvPr id="189" name="Google Shape;1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034" y="972962"/>
            <a:ext cx="2608420" cy="260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1"/>
          <p:cNvSpPr txBox="1">
            <a:spLocks noGrp="1"/>
          </p:cNvSpPr>
          <p:nvPr>
            <p:ph type="body" idx="1"/>
          </p:nvPr>
        </p:nvSpPr>
        <p:spPr>
          <a:xfrm>
            <a:off x="8071943" y="3503067"/>
            <a:ext cx="3712514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51"/>
          <p:cNvSpPr txBox="1"/>
          <p:nvPr/>
        </p:nvSpPr>
        <p:spPr>
          <a:xfrm>
            <a:off x="8071943" y="1816567"/>
            <a:ext cx="38572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RESQL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Chodakowska 19/31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03-815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3"/>
          </p:nvPr>
        </p:nvSpPr>
        <p:spPr>
          <a:xfrm>
            <a:off x="8072003" y="3813214"/>
            <a:ext cx="3712456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4"/>
          </p:nvPr>
        </p:nvSpPr>
        <p:spPr>
          <a:xfrm>
            <a:off x="8072003" y="4235992"/>
            <a:ext cx="3712456" cy="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4" name="Google Shape;194;p51"/>
          <p:cNvCxnSpPr/>
          <p:nvPr/>
        </p:nvCxnSpPr>
        <p:spPr>
          <a:xfrm>
            <a:off x="6285186" y="3216164"/>
            <a:ext cx="5466682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51"/>
          <p:cNvSpPr txBox="1"/>
          <p:nvPr/>
        </p:nvSpPr>
        <p:spPr>
          <a:xfrm>
            <a:off x="544986" y="2683626"/>
            <a:ext cx="5654221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Dziękujemy za uwagę.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razie pytań zapraszamy do kontaktu.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ntencja">
  <p:cSld name="Sentencja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3"/>
          <p:cNvGrpSpPr/>
          <p:nvPr/>
        </p:nvGrpSpPr>
        <p:grpSpPr>
          <a:xfrm rot="-2700000">
            <a:off x="2627529" y="2020806"/>
            <a:ext cx="6315520" cy="2554214"/>
            <a:chOff x="2417837" y="1919616"/>
            <a:chExt cx="6776033" cy="2740462"/>
          </a:xfrm>
        </p:grpSpPr>
        <p:sp>
          <p:nvSpPr>
            <p:cNvPr id="27" name="Google Shape;27;p33"/>
            <p:cNvSpPr/>
            <p:nvPr/>
          </p:nvSpPr>
          <p:spPr>
            <a:xfrm>
              <a:off x="6453408" y="1919616"/>
              <a:ext cx="2740462" cy="2740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3"/>
            <p:cNvSpPr/>
            <p:nvPr/>
          </p:nvSpPr>
          <p:spPr>
            <a:xfrm>
              <a:off x="2417837" y="1919616"/>
              <a:ext cx="2740462" cy="274046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29;p33" descr="Obraz zawierający jasne, rysunek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7969" y="730758"/>
            <a:ext cx="5245246" cy="50038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2"/>
          </p:nvPr>
        </p:nvSpPr>
        <p:spPr>
          <a:xfrm>
            <a:off x="8921214" y="5159828"/>
            <a:ext cx="2651125" cy="100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34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naglowkiem">
  <p:cSld name="Tekst z naglowkie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35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35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395942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likacja">
  <p:cSld name="Aplikacj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 descr="Obraz zawierający osoba, trzymający, ręka, mężczyzn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2245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811" y="1819275"/>
            <a:ext cx="27051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punktowania  z naglowkiem">
  <p:cSld name="Wypunktowania  z naglowkie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37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37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395288" y="1931988"/>
            <a:ext cx="921702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l ze zdjeciem">
  <p:cSld name="Tytul ze zdjecie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2"/>
          </p:nvPr>
        </p:nvSpPr>
        <p:spPr>
          <a:xfrm>
            <a:off x="10482678" y="6415871"/>
            <a:ext cx="1282700" cy="29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2947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/>
          <p:nvPr/>
        </p:nvSpPr>
        <p:spPr>
          <a:xfrm>
            <a:off x="7369121" y="6522914"/>
            <a:ext cx="909204" cy="19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pl-PL"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opracowanie</a:t>
            </a:r>
            <a:endParaRPr sz="9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3"/>
          </p:nvPr>
        </p:nvSpPr>
        <p:spPr>
          <a:xfrm>
            <a:off x="8313681" y="6415870"/>
            <a:ext cx="2016568" cy="29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947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Google Shape;61;p38"/>
          <p:cNvCxnSpPr/>
          <p:nvPr/>
        </p:nvCxnSpPr>
        <p:spPr>
          <a:xfrm>
            <a:off x="7278130" y="3365607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" name="Google Shape;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38"/>
          <p:cNvCxnSpPr/>
          <p:nvPr/>
        </p:nvCxnSpPr>
        <p:spPr>
          <a:xfrm>
            <a:off x="7278130" y="6417725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z naglowka">
  <p:cSld name="Bez naglowk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395463" y="1126273"/>
            <a:ext cx="9217025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39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8048223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3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3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pl-PL">
                <a:solidFill>
                  <a:srgbClr val="002060"/>
                </a:solidFill>
              </a:rPr>
              <a:t>Uczniowie</a:t>
            </a:r>
            <a:endParaRPr/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b="1">
                <a:solidFill>
                  <a:srgbClr val="002060"/>
                </a:solidFill>
              </a:rPr>
              <a:t>Lekcja dotycząca RESQL</a:t>
            </a:r>
            <a:endParaRPr/>
          </a:p>
        </p:txBody>
      </p:sp>
      <p:sp>
        <p:nvSpPr>
          <p:cNvPr id="202" name="Google Shape;202;p1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10</a:t>
            </a:fld>
            <a:endParaRPr/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257" y="1589313"/>
            <a:ext cx="3156857" cy="315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903754" y="345440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202050" y="883618"/>
            <a:ext cx="4176000" cy="36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/>
              <a:t>Android</a:t>
            </a:r>
            <a:br>
              <a:rPr lang="pl-PL" sz="3200"/>
            </a:br>
            <a:br>
              <a:rPr lang="pl-PL" sz="2800"/>
            </a:br>
            <a:r>
              <a:rPr lang="pl-PL" sz="2800" u="sng">
                <a:solidFill>
                  <a:schemeClr val="accent2"/>
                </a:solidFill>
              </a:rPr>
              <a:t>Krok 1</a:t>
            </a:r>
            <a:br>
              <a:rPr lang="pl-PL" sz="2800">
                <a:solidFill>
                  <a:schemeClr val="accent2"/>
                </a:solidFill>
              </a:rPr>
            </a:b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>Na ekranie smartfonu przechodzimy do </a:t>
            </a: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>Play Store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6958212" y="574827"/>
            <a:ext cx="4262431" cy="3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/>
              <a:t>IOS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 u="sng">
                <a:solidFill>
                  <a:schemeClr val="accent2"/>
                </a:solidFill>
              </a:rPr>
              <a:t>Krok 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Na ekranie smartfonu przechodzimy do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App Store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083" y="883618"/>
            <a:ext cx="1977240" cy="4605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8061" y="4112472"/>
            <a:ext cx="1738346" cy="86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8822" y="3900840"/>
            <a:ext cx="2138242" cy="122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12</a:t>
            </a:fld>
            <a:endParaRPr/>
          </a:p>
        </p:txBody>
      </p:sp>
      <p:graphicFrame>
        <p:nvGraphicFramePr>
          <p:cNvPr id="283" name="Google Shape;283;p12"/>
          <p:cNvGraphicFramePr/>
          <p:nvPr/>
        </p:nvGraphicFramePr>
        <p:xfrm>
          <a:off x="465667" y="1917093"/>
          <a:ext cx="7052725" cy="2426300"/>
        </p:xfrm>
        <a:graphic>
          <a:graphicData uri="http://schemas.openxmlformats.org/drawingml/2006/table">
            <a:tbl>
              <a:tblPr firstRow="1" bandRow="1">
                <a:noFill/>
                <a:tableStyleId>{D7A7AC79-B04E-4948-B2E1-E1F4B4999253}</a:tableStyleId>
              </a:tblPr>
              <a:tblGrid>
                <a:gridCol w="70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Zarówno w Play Store jak i App Store wyszukujemy aplikacje Resql i wybieramy opcje instalacji.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2712" y="1373475"/>
            <a:ext cx="1977240" cy="4605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1910080" y="1129370"/>
            <a:ext cx="8249920" cy="124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lt1"/>
                </a:solidFill>
              </a:rPr>
              <a:t>Pobrana aplikacja widoczna jest w folderze Wszystkie aplikację/Aplikację w przypadku systemu Android lub na ekranie pulpitu w przypadku systemu IOS.</a:t>
            </a:r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body" idx="1"/>
          </p:nvPr>
        </p:nvSpPr>
        <p:spPr>
          <a:xfrm>
            <a:off x="499533" y="1149690"/>
            <a:ext cx="7221507" cy="4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u="sng" dirty="0">
                <a:solidFill>
                  <a:schemeClr val="accent1"/>
                </a:solidFill>
              </a:rPr>
              <a:t>Krok 2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dirty="0"/>
              <a:t>Uruchamiamy aplikację.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dirty="0"/>
              <a:t>Na pierwszym ekranie zostaniemy poproszeni o wprowadzenie unikalnego kodu szkoły.</a:t>
            </a:r>
            <a:endParaRPr dirty="0"/>
          </a:p>
          <a:p>
            <a:pPr marL="0" lvl="0" indent="0" algn="ctr" rtl="0">
              <a:lnSpc>
                <a:spcPct val="77777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77777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rPr lang="pl-PL" sz="3600" dirty="0">
                <a:solidFill>
                  <a:schemeClr val="accent1"/>
                </a:solidFill>
              </a:rPr>
              <a:t>Kod naszej szkoły </a:t>
            </a:r>
            <a:r>
              <a:rPr lang="pl-PL" sz="3600">
                <a:solidFill>
                  <a:schemeClr val="accent1"/>
                </a:solidFill>
              </a:rPr>
              <a:t>to  UQFEKP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411" y="1107456"/>
            <a:ext cx="2366320" cy="48971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288758" y="1446029"/>
            <a:ext cx="5967663" cy="48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3</a:t>
            </a:r>
            <a:endParaRPr/>
          </a:p>
        </p:txBody>
      </p:sp>
      <p:sp>
        <p:nvSpPr>
          <p:cNvPr id="299" name="Google Shape;299;p14"/>
          <p:cNvSpPr txBox="1">
            <a:spLocks noGrp="1"/>
          </p:cNvSpPr>
          <p:nvPr>
            <p:ph type="body" idx="2"/>
          </p:nvPr>
        </p:nvSpPr>
        <p:spPr>
          <a:xfrm>
            <a:off x="395999" y="1931988"/>
            <a:ext cx="6572067" cy="377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</a:rPr>
              <a:t>Po wprowadzeniu kodu szkoły, pojawi się możliwość nadania aplikacji 4-cyfrowego kodu pin – należy podać go dwukrotnie.</a:t>
            </a:r>
            <a:endParaRPr/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</a:endParaRPr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</a:rPr>
              <a:t>Można również pominąć ten krok. Choć tego nie zalecamy. 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792" y="989373"/>
            <a:ext cx="2519768" cy="54561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body" idx="1"/>
          </p:nvPr>
        </p:nvSpPr>
        <p:spPr>
          <a:xfrm>
            <a:off x="1041846" y="2861733"/>
            <a:ext cx="5590674" cy="196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 nadaniu kodu pin/bądź pominięciu tego kroku pojawi się informacja o zalogowaniu do ekranu głównego</a:t>
            </a:r>
            <a:endParaRPr/>
          </a:p>
        </p:txBody>
      </p:sp>
      <p:pic>
        <p:nvPicPr>
          <p:cNvPr id="307" name="Google Shape;30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1864" y="1132604"/>
            <a:ext cx="2264056" cy="49024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680080" y="1673486"/>
            <a:ext cx="6606379" cy="5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4</a:t>
            </a:r>
            <a:br>
              <a:rPr lang="pl-PL" sz="2800"/>
            </a:b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/>
          </p:nvPr>
        </p:nvSpPr>
        <p:spPr>
          <a:xfrm>
            <a:off x="531845" y="1742980"/>
            <a:ext cx="6438121" cy="346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5</a:t>
            </a:r>
            <a:br>
              <a:rPr lang="pl-PL" sz="2800"/>
            </a:br>
            <a:br>
              <a:rPr lang="pl-PL" sz="2800"/>
            </a:br>
            <a:r>
              <a:rPr lang="pl-PL" sz="2800">
                <a:solidFill>
                  <a:schemeClr val="accent2"/>
                </a:solidFill>
              </a:rPr>
              <a:t>Ekran główny aplikacji Resql zawiera 6 podstawowych ikon w centralnej części oraz ikonę Home, Ustawienia oraz ikonkę Resql w dolnym pasku.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320" y="1034356"/>
            <a:ext cx="2384364" cy="541234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17</a:t>
            </a:fld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396000" y="533607"/>
            <a:ext cx="11114506" cy="25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br>
              <a:rPr lang="pl-PL" sz="3200" u="sng"/>
            </a:br>
            <a:r>
              <a:rPr lang="pl-PL" sz="3200" u="sng"/>
              <a:t>Kolejne kroki</a:t>
            </a:r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body" idx="1"/>
          </p:nvPr>
        </p:nvSpPr>
        <p:spPr>
          <a:xfrm>
            <a:off x="662257" y="1832595"/>
            <a:ext cx="10546347" cy="430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Od tego momentu jesteś zalogowany do aplikacji i możesz anonimowo komunikować się z interwentami, którzy w szkole będą odpowiadać na zgłoszenia.</a:t>
            </a:r>
            <a:endParaRPr/>
          </a:p>
          <a:p>
            <a:pPr marL="233363" lvl="2" indent="-809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Jeżeli byłeś/byłaś świadkiem bądź ofiarą jakiejkolwiek przemocy jest to miejsce gdzie możesz to zgłosić.</a:t>
            </a:r>
            <a:endParaRPr/>
          </a:p>
          <a:p>
            <a:pPr marL="233363" lvl="2" indent="-809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Dla ułatwienia w aplikacji różne rodzaje przemocy takie jak przemoc relacyjna, materialna, elektroniczna, fizyczna oraz seksualna mają swoje opisy.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lang="pl-PL">
                <a:latin typeface="Arial Black"/>
                <a:ea typeface="Arial Black"/>
                <a:cs typeface="Arial Black"/>
                <a:sym typeface="Arial Black"/>
              </a:rPr>
              <a:t>W naszej szkole zgłoszenia będą trafiały do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18</a:t>
            </a:fld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body" idx="1"/>
          </p:nvPr>
        </p:nvSpPr>
        <p:spPr>
          <a:xfrm>
            <a:off x="396001" y="1514570"/>
            <a:ext cx="9216000" cy="4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mgr Magdalena Dyrda</a:t>
            </a: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mgr Marek 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Płaszczymąka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mgr Maria Gorajska – Kot</a:t>
            </a: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mgr Martyna Lubczyk</a:t>
            </a: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mgr Patrycja 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Miczajkowska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449263" lvl="0" indent="-449263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Char char="˃"/>
            </a:pPr>
            <a:endParaRPr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88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Zgłoś przemoc</a:t>
            </a:r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19</a:t>
            </a:fld>
            <a:endParaRPr/>
          </a:p>
        </p:txBody>
      </p:sp>
      <p:pic>
        <p:nvPicPr>
          <p:cNvPr id="337" name="Google Shape;33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647" t="8001" r="53819" b="70011"/>
          <a:stretch/>
        </p:blipFill>
        <p:spPr>
          <a:xfrm>
            <a:off x="2740475" y="2807556"/>
            <a:ext cx="1952247" cy="222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704" y="1641400"/>
            <a:ext cx="2103120" cy="4553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Podczas lekcji: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p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</a:t>
            </a:fld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Dowiecie się co to jest aplikacja RESQL, jak działa  i na jakie potrzeby odpowiada.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Zainstalujecie aplikacje na swoich telefonach (lub dowiecie się jak to zrobić i zainstalujecie w domu)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Poznacie zasady zgłaszania problemów, incydentów i trudnych sytuacji.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Porozmawiamy jeszcze o przemocy rówieśniczej i sposobach reagowania na dwóch lekcjach wychowawczych </a:t>
            </a: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relacyjna</a:t>
            </a:r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20</a:t>
            </a:fld>
            <a:endParaRPr/>
          </a:p>
        </p:txBody>
      </p:sp>
      <p:pic>
        <p:nvPicPr>
          <p:cNvPr id="345" name="Google Shape;34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1790" t="12257" r="3669" b="67647"/>
          <a:stretch/>
        </p:blipFill>
        <p:spPr>
          <a:xfrm>
            <a:off x="1117170" y="2570480"/>
            <a:ext cx="2402182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160" y="1460491"/>
            <a:ext cx="2296742" cy="497321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47" name="Google Shape;34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6336" y="1460490"/>
            <a:ext cx="2296742" cy="497321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materialna</a:t>
            </a:r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21</a:t>
            </a:fld>
            <a:endParaRPr/>
          </a:p>
        </p:txBody>
      </p:sp>
      <p:pic>
        <p:nvPicPr>
          <p:cNvPr id="354" name="Google Shape;35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3971" y="1450070"/>
            <a:ext cx="2266470" cy="49076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55" name="Google Shape;3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491" y="1450070"/>
            <a:ext cx="2266471" cy="49076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56" name="Google Shape;356;p21"/>
          <p:cNvPicPr preferRelativeResize="0"/>
          <p:nvPr/>
        </p:nvPicPr>
        <p:blipFill rotWithShape="1">
          <a:blip r:embed="rId5">
            <a:alphaModFix/>
          </a:blip>
          <a:srcRect l="5898" t="34497" r="49159" b="45353"/>
          <a:stretch/>
        </p:blipFill>
        <p:spPr>
          <a:xfrm>
            <a:off x="1161711" y="2767144"/>
            <a:ext cx="2363809" cy="229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elektroniczna</a:t>
            </a:r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22</a:t>
            </a:fld>
            <a:endParaRPr/>
          </a:p>
        </p:txBody>
      </p:sp>
      <p:pic>
        <p:nvPicPr>
          <p:cNvPr id="363" name="Google Shape;36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5089" t="34244" r="7025" b="44005"/>
          <a:stretch/>
        </p:blipFill>
        <p:spPr>
          <a:xfrm>
            <a:off x="1364910" y="2382304"/>
            <a:ext cx="2109810" cy="262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239" y="1372330"/>
            <a:ext cx="2194561" cy="475195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9326" y="1372330"/>
            <a:ext cx="2194561" cy="4751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fizyczna</a:t>
            </a: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23</a:t>
            </a:fld>
            <a:endParaRPr/>
          </a:p>
        </p:txBody>
      </p:sp>
      <p:pic>
        <p:nvPicPr>
          <p:cNvPr id="372" name="Google Shape;37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6826" y="1321970"/>
            <a:ext cx="2328349" cy="504165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3808" y="1321970"/>
            <a:ext cx="2296268" cy="497218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74" name="Google Shape;374;p23"/>
          <p:cNvPicPr preferRelativeResize="0"/>
          <p:nvPr/>
        </p:nvPicPr>
        <p:blipFill rotWithShape="1">
          <a:blip r:embed="rId5">
            <a:alphaModFix/>
          </a:blip>
          <a:srcRect l="7163" t="56888" r="53380" b="24888"/>
          <a:stretch/>
        </p:blipFill>
        <p:spPr>
          <a:xfrm>
            <a:off x="1161711" y="2766720"/>
            <a:ext cx="2082686" cy="20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seksualna</a:t>
            </a:r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24</a:t>
            </a:fld>
            <a:endParaRPr/>
          </a:p>
        </p:txBody>
      </p:sp>
      <p:pic>
        <p:nvPicPr>
          <p:cNvPr id="381" name="Google Shape;38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97141" y="889651"/>
            <a:ext cx="2614779" cy="566186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82" name="Google Shape;382;p24"/>
          <p:cNvPicPr preferRelativeResize="0"/>
          <p:nvPr/>
        </p:nvPicPr>
        <p:blipFill rotWithShape="1">
          <a:blip r:embed="rId4">
            <a:alphaModFix/>
          </a:blip>
          <a:srcRect l="53208" t="56000" r="5409" b="25183"/>
          <a:stretch/>
        </p:blipFill>
        <p:spPr>
          <a:xfrm>
            <a:off x="1544320" y="2597308"/>
            <a:ext cx="2296160" cy="22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25</a:t>
            </a:fld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title"/>
          </p:nvPr>
        </p:nvSpPr>
        <p:spPr>
          <a:xfrm>
            <a:off x="863360" y="1392298"/>
            <a:ext cx="9215953" cy="7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4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Jeżeli wybór kategorii jest dla ciebie trudny lub nie odnajdujesz tego co jest ci potrzebne kliknij ikonę:</a:t>
            </a:r>
            <a:br>
              <a:rPr lang="pl-PL" sz="2400" b="1">
                <a:solidFill>
                  <a:schemeClr val="accent3"/>
                </a:solidFill>
              </a:rPr>
            </a:br>
            <a:br>
              <a:rPr lang="pl-PL" sz="2400" b="1">
                <a:solidFill>
                  <a:schemeClr val="accent3"/>
                </a:solidFill>
              </a:rPr>
            </a:br>
            <a:br>
              <a:rPr lang="pl-PL" sz="2400" b="1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389" name="Google Shape;3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407252"/>
            <a:ext cx="1219168" cy="139037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5"/>
          <p:cNvSpPr txBox="1">
            <a:spLocks noGrp="1"/>
          </p:cNvSpPr>
          <p:nvPr>
            <p:ph type="body" idx="1"/>
          </p:nvPr>
        </p:nvSpPr>
        <p:spPr>
          <a:xfrm>
            <a:off x="3515120" y="2710710"/>
            <a:ext cx="2580880" cy="5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>
                <a:solidFill>
                  <a:schemeClr val="accent2"/>
                </a:solidFill>
              </a:rPr>
              <a:t>„</a:t>
            </a:r>
            <a:r>
              <a:rPr lang="pl-PL" sz="2400" b="1">
                <a:solidFill>
                  <a:schemeClr val="accent2"/>
                </a:solidFill>
              </a:rPr>
              <a:t>Zgłoś przemoc” - 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91" name="Google Shape;391;p25"/>
          <p:cNvSpPr txBox="1">
            <a:spLocks noGrp="1"/>
          </p:cNvSpPr>
          <p:nvPr>
            <p:ph type="body" idx="2"/>
          </p:nvPr>
        </p:nvSpPr>
        <p:spPr>
          <a:xfrm>
            <a:off x="2001520" y="3982986"/>
            <a:ext cx="7985760" cy="5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>
                <a:solidFill>
                  <a:schemeClr val="accent3"/>
                </a:solidFill>
              </a:rPr>
              <a:t>Możesz też kliknąć niebieskie logo Resql jeżeli zwyczajnie potrzebujesz z kimś porozmawiać.</a:t>
            </a:r>
            <a:br>
              <a:rPr lang="pl-PL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392" name="Google Shape;3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436" y="4990961"/>
            <a:ext cx="1442564" cy="137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26</a:t>
            </a:fld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357508" y="1527915"/>
            <a:ext cx="7977979" cy="2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Kolejne kroki </a:t>
            </a:r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357508" y="2426866"/>
            <a:ext cx="7759986" cy="311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 wybraniu jednej z opcji zobaczysz taki ekran.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5138" lvl="3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Będziesz mógł/mogła wybrać to co cię dotyczy: czy byłeś świadkiem czy ofiarą przemocy.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Możesz też skorzystać z opcji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🡺po prostu chcę pogadać.</a:t>
            </a:r>
            <a:endParaRPr/>
          </a:p>
          <a:p>
            <a:pPr marL="0" lvl="0" indent="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400" name="Google Shape;4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758" y="1165133"/>
            <a:ext cx="2283362" cy="49442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27</a:t>
            </a:fld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title"/>
          </p:nvPr>
        </p:nvSpPr>
        <p:spPr>
          <a:xfrm>
            <a:off x="-34801" y="1307808"/>
            <a:ext cx="6125116" cy="60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 u="sng"/>
              <a:t>Kolejne kroki </a:t>
            </a:r>
            <a:endParaRPr sz="2800"/>
          </a:p>
        </p:txBody>
      </p:sp>
      <p:sp>
        <p:nvSpPr>
          <p:cNvPr id="407" name="Google Shape;407;p27"/>
          <p:cNvSpPr txBox="1">
            <a:spLocks noGrp="1"/>
          </p:cNvSpPr>
          <p:nvPr>
            <p:ph type="body" idx="2"/>
          </p:nvPr>
        </p:nvSpPr>
        <p:spPr>
          <a:xfrm>
            <a:off x="240312" y="2463293"/>
            <a:ext cx="5609273" cy="153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ten sposób wygląda wysłane przez Ciebie Interwent zgłoszenie.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tym miejscu będą również widoczne odpowiedzi jakie od niego/niej otrzymasz.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/>
          </a:p>
        </p:txBody>
      </p:sp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959134"/>
            <a:ext cx="2599434" cy="56286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8264" y="959134"/>
            <a:ext cx="2599434" cy="562864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"/>
          <p:cNvSpPr txBox="1">
            <a:spLocks noGrp="1"/>
          </p:cNvSpPr>
          <p:nvPr>
            <p:ph type="title"/>
          </p:nvPr>
        </p:nvSpPr>
        <p:spPr>
          <a:xfrm>
            <a:off x="1062935" y="1071017"/>
            <a:ext cx="9615676" cy="3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Odpowiedzi od interwenta </a:t>
            </a:r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28</a:t>
            </a:fld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body" idx="1"/>
          </p:nvPr>
        </p:nvSpPr>
        <p:spPr>
          <a:xfrm>
            <a:off x="865383" y="1777463"/>
            <a:ext cx="9813228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l-PL" sz="2800"/>
              <a:t>Pamiętaj, że interwent to jeden z pracowników szkoły, który czyta Twoje zgłoszenie będąc w pracy. Na pewno będziesz musiał poczekać na odpowiedź.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AutoNum type="arabicPeriod"/>
            </a:pPr>
            <a:r>
              <a:rPr lang="pl-PL" sz="2800"/>
              <a:t>Musisz zalogować się do aplikacji by sprawdzić odpowiedź interwenta – NIE DOSTANIESZ POWIADOMIENIA 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29</a:t>
            </a:fld>
            <a:endParaRPr/>
          </a:p>
        </p:txBody>
      </p:sp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Pamiętaj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2"/>
          </p:nvPr>
        </p:nvSpPr>
        <p:spPr>
          <a:xfrm>
            <a:off x="395288" y="1931988"/>
            <a:ext cx="9778522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System zgłaszania jest całkowicie anonimowy. Ty decydujesz jeśli chcesz ujawnić swoją tożsamość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Nie podajesz swoich danych i nie jesteś identyfikowany w żaden inny sposób (żaden uczeń nie jest powiązany z numerem z dziennika lub innym indywidulnym identyfikatorem )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Dane dotyczące zgłoszeń i rozmowy ucznia i interwenta widoczne są tylko interwentom, którzy mają dostęp do panelu interwenta.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Interwent potrzebuje czasu na przeczytanie twojego zgłoszenia i odpowiedź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Odpowiedź sprawdzasz po zalogowaniu się do aplikacji RESQL</a:t>
            </a:r>
            <a:endParaRPr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Na jakie problemy odpowiada RESQL</a:t>
            </a: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3</a:t>
            </a:fld>
            <a:endParaRPr/>
          </a:p>
        </p:txBody>
      </p:sp>
      <p:sp>
        <p:nvSpPr>
          <p:cNvPr id="216" name="Google Shape;216;p3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1066077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Nie zawsze jest dla nas oczywiste, czy to co się dzieje jest przemocą.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Czasami nie wiemy jak zareagować.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Czasami chcemy być aminowi a jednocześnie nie chcemy przechodzić obojętnie wobec tego co się stało. 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Reagowanie na przemoc w tym np. zgłaszanie jest skutecznym działaniem zmniejszającym liczbę incydentów przemocy i poprawiającym bezpieczeństwo.  </a:t>
            </a:r>
            <a:endParaRPr/>
          </a:p>
          <a:p>
            <a:pPr marL="457200" lvl="0" indent="-3048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body" idx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3600" dirty="0"/>
              <a:t>FILM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3600" u="sng" dirty="0">
                <a:solidFill>
                  <a:schemeClr val="hlink"/>
                </a:solidFill>
              </a:rPr>
              <a:t>Film o systemie RESQL</a:t>
            </a:r>
          </a:p>
        </p:txBody>
      </p:sp>
      <p:sp>
        <p:nvSpPr>
          <p:cNvPr id="222" name="Google Shape;222;p4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02" y="261258"/>
            <a:ext cx="11038114" cy="61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9D1"/>
              </a:buClr>
              <a:buSzPts val="950"/>
              <a:buFont typeface="Calibri"/>
              <a:buNone/>
            </a:pPr>
            <a:r>
              <a:rPr lang="pl-PL" sz="950" b="0" i="0" u="none" strike="noStrike" cap="none">
                <a:solidFill>
                  <a:srgbClr val="29B9D1"/>
                </a:solidFill>
                <a:latin typeface="Calibri"/>
                <a:ea typeface="Calibri"/>
                <a:cs typeface="Calibri"/>
                <a:sym typeface="Calibri"/>
              </a:rPr>
              <a:t> str. </a:t>
            </a:r>
            <a:fld id="{00000000-1234-1234-1234-123412341234}" type="slidenum">
              <a:rPr lang="pl-PL" sz="950" b="0" i="0" u="none" strike="noStrike" cap="none">
                <a:solidFill>
                  <a:srgbClr val="29B9D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50" b="0" i="0" u="none" strike="noStrike" cap="none">
              <a:solidFill>
                <a:srgbClr val="29B9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6881" y="1019175"/>
            <a:ext cx="3168902" cy="26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857" y="3739911"/>
            <a:ext cx="2873829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202" y="963335"/>
            <a:ext cx="4307205" cy="292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732" y="3739910"/>
            <a:ext cx="2711450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0668" y="4059171"/>
            <a:ext cx="2622550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/>
          <p:nvPr/>
        </p:nvSpPr>
        <p:spPr>
          <a:xfrm>
            <a:off x="605433" y="707316"/>
            <a:ext cx="11326155" cy="93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Zachowania rówieśników odbierane jako najbardziej dotkliwe</a:t>
            </a:r>
            <a:r>
              <a:rPr lang="pl-PL" sz="1800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Niektóre trudno nazwać lub trudno o nich powiedzieć dorosłemu.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Dzięki RESQL można w bezpieczny sposób o nich opowiedzieć </a:t>
            </a:r>
            <a:endParaRPr sz="1828" b="0" i="0" u="none" strike="noStrike" cap="none">
              <a:solidFill>
                <a:srgbClr val="0024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7</a:t>
            </a:fld>
            <a:endParaRPr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056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8</a:t>
            </a:fld>
            <a:endParaRPr/>
          </a:p>
        </p:txBody>
      </p: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Anonimowość </a:t>
            </a: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body" idx="2"/>
          </p:nvPr>
        </p:nvSpPr>
        <p:spPr>
          <a:xfrm>
            <a:off x="489075" y="1622680"/>
            <a:ext cx="11076392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dirty="0"/>
              <a:t>Kody wpisywane do aplikacji są kodami szkoły – wszyscy uczniowie wpisują ten sam kod</a:t>
            </a:r>
            <a:endParaRPr dirty="0"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dirty="0"/>
              <a:t>Uczniowie nie podają swoich danych i nie są identyfikowani w żaden inny sposób (żaden uczeń nie jest powiązany z numerem z dziennika lub innym indywidulnym identyfikatorem )</a:t>
            </a:r>
            <a:endParaRPr dirty="0"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dirty="0"/>
              <a:t>Tożsamość ucznia będzie znana </a:t>
            </a:r>
            <a:r>
              <a:rPr lang="pl-PL" dirty="0">
                <a:latin typeface="Arial Black"/>
                <a:ea typeface="Arial Black"/>
                <a:cs typeface="Arial Black"/>
                <a:sym typeface="Arial Black"/>
              </a:rPr>
              <a:t>interwentowi</a:t>
            </a:r>
            <a:r>
              <a:rPr lang="pl-PL" dirty="0"/>
              <a:t>  który otrzyma jego wiadomość </a:t>
            </a:r>
            <a:r>
              <a:rPr lang="pl-PL" u="sng" dirty="0"/>
              <a:t>dopiero wtedy kiedy on sam poda te informacje </a:t>
            </a:r>
            <a:r>
              <a:rPr lang="pl-PL" dirty="0"/>
              <a:t>(takie jakie chce i tyle ile chce) </a:t>
            </a:r>
            <a:endParaRPr dirty="0"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dirty="0"/>
              <a:t>Dane dotyczące zgłoszeń i rozmowy ucznia </a:t>
            </a:r>
            <a:r>
              <a:rPr lang="pl-PL" u="sng" dirty="0">
                <a:latin typeface="Arial Black"/>
                <a:ea typeface="Arial Black"/>
                <a:cs typeface="Arial Black"/>
                <a:sym typeface="Arial Black"/>
              </a:rPr>
              <a:t>i interwenta widoczne są tylko interwentom </a:t>
            </a:r>
            <a:r>
              <a:rPr lang="pl-PL" dirty="0"/>
              <a:t>, którzy mają dostęp do panelu interwenta w szkole (nauczyciele, którzy odbierają i zajmują się zgłoszeniami oraz dyrektor szkoły). </a:t>
            </a:r>
            <a:endParaRPr dirty="0"/>
          </a:p>
          <a:p>
            <a:r>
              <a:rPr lang="pl-PL" dirty="0"/>
              <a:t>Nazwiska interwentów w naszej szkole –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mgr Magdalena Dyrda, mgr Marek 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Płaszczymąka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, mgr Maria Gorajska – Kot, mgr Martyna </a:t>
            </a:r>
            <a:r>
              <a:rPr lang="pl-PL">
                <a:solidFill>
                  <a:schemeClr val="bg2">
                    <a:lumMod val="75000"/>
                  </a:schemeClr>
                </a:solidFill>
              </a:rPr>
              <a:t>Lubczyk, mgr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Patrycja 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Miczajkowska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endParaRPr dirty="0"/>
          </a:p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 dirty="0"/>
          </a:p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u="sng" dirty="0"/>
              <a:t>Rozwiązanie RESQL nie przetwarza danych osobowych uczniów. Jedyną informacją o uczniach jest unikalny nadany w systemie identyfikator urządzenia, na którym uczeń zarejestrował aplikację. </a:t>
            </a:r>
            <a:br>
              <a:rPr lang="pl-PL" sz="1800" b="0" i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u="sng" dirty="0"/>
          </a:p>
          <a:p>
            <a:pPr marL="34290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>
            <a:spLocks noGrp="1"/>
          </p:cNvSpPr>
          <p:nvPr>
            <p:ph type="title"/>
          </p:nvPr>
        </p:nvSpPr>
        <p:spPr>
          <a:xfrm>
            <a:off x="1062934" y="1071017"/>
            <a:ext cx="10557935" cy="3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Instrukcja instalacji aplikacji RESQL na smartfonie ucznia</a:t>
            </a:r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9</a:t>
            </a:fld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1"/>
          </p:nvPr>
        </p:nvSpPr>
        <p:spPr>
          <a:xfrm>
            <a:off x="865383" y="1777463"/>
            <a:ext cx="9813228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Uczniowie na swoich smartphone’ah instalują aplikację Resql służącą do anonimowej komunikacji z interwentami.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Wymagania minimalne dla aplikacji to system operacyjny: Android 8 lub późniejszy oraz IOS 12 lub późniejszy.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Aplikacja będzie wymagała dostępu do kamery oraz galerii zdjęć. </a:t>
            </a: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983</Words>
  <Application>Microsoft Office PowerPoint</Application>
  <PresentationFormat>Panoramiczny</PresentationFormat>
  <Paragraphs>127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 Black</vt:lpstr>
      <vt:lpstr>Noto Sans Symbols</vt:lpstr>
      <vt:lpstr>Calibri</vt:lpstr>
      <vt:lpstr>Arial</vt:lpstr>
      <vt:lpstr>RESQL_Powerpoint_Standard_16_9</vt:lpstr>
      <vt:lpstr>Uczniowie</vt:lpstr>
      <vt:lpstr>Podczas lekcji:</vt:lpstr>
      <vt:lpstr>Na jakie problemy odpowiada RESQL</vt:lpstr>
      <vt:lpstr>Prezentacja programu PowerPoint</vt:lpstr>
      <vt:lpstr>Prezentacja programu PowerPoint</vt:lpstr>
      <vt:lpstr>Prezentacja programu PowerPoint</vt:lpstr>
      <vt:lpstr>Prezentacja programu PowerPoint</vt:lpstr>
      <vt:lpstr>Anonimowość </vt:lpstr>
      <vt:lpstr>Instrukcja instalacji aplikacji RESQL na smartfonie ucznia</vt:lpstr>
      <vt:lpstr>Prezentacja programu PowerPoint</vt:lpstr>
      <vt:lpstr>Android  Krok 1  Na ekranie smartfonu przechodzimy do  Play Store</vt:lpstr>
      <vt:lpstr>Prezentacja programu PowerPoint</vt:lpstr>
      <vt:lpstr>Pobrana aplikacja widoczna jest w folderze Wszystkie aplikację/Aplikację w przypadku systemu Android lub na ekranie pulpitu w przypadku systemu IOS.</vt:lpstr>
      <vt:lpstr>Krok 3</vt:lpstr>
      <vt:lpstr>Krok 4 </vt:lpstr>
      <vt:lpstr>Krok 5  Ekran główny aplikacji Resql zawiera 6 podstawowych ikon w centralnej części oraz ikonę Home, Ustawienia oraz ikonkę Resql w dolnym pasku.</vt:lpstr>
      <vt:lpstr> Kolejne kroki</vt:lpstr>
      <vt:lpstr>W naszej szkole zgłoszenia będą trafiały do</vt:lpstr>
      <vt:lpstr>Ikona – Zgłoś przemoc</vt:lpstr>
      <vt:lpstr>Ikona – Przemoc relacyjna</vt:lpstr>
      <vt:lpstr>Ikona – Przemoc materialna</vt:lpstr>
      <vt:lpstr>Ikona – Przemoc elektroniczna</vt:lpstr>
      <vt:lpstr>Ikona – Przemoc fizyczna</vt:lpstr>
      <vt:lpstr>Ikona – Przemoc seksualna</vt:lpstr>
      <vt:lpstr>Jeżeli wybór kategorii jest dla ciebie trudny lub nie odnajdujesz tego co jest ci potrzebne kliknij ikonę:   </vt:lpstr>
      <vt:lpstr>Kolejne kroki </vt:lpstr>
      <vt:lpstr>Kolejne kroki </vt:lpstr>
      <vt:lpstr>Odpowiedzi od interwenta </vt:lpstr>
      <vt:lpstr>Pamiętaj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Uczniowie</dc:title>
  <dc:creator>Małgorzata Wójcik</dc:creator>
  <cp:lastModifiedBy>sekretariat</cp:lastModifiedBy>
  <cp:revision>18</cp:revision>
  <dcterms:created xsi:type="dcterms:W3CDTF">2021-01-28T07:27:16Z</dcterms:created>
  <dcterms:modified xsi:type="dcterms:W3CDTF">2023-04-13T08:42:11Z</dcterms:modified>
</cp:coreProperties>
</file>