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7" r:id="rId3"/>
    <p:sldId id="312" r:id="rId4"/>
    <p:sldId id="307" r:id="rId5"/>
    <p:sldId id="309" r:id="rId6"/>
    <p:sldId id="313" r:id="rId7"/>
    <p:sldId id="308" r:id="rId8"/>
    <p:sldId id="314" r:id="rId9"/>
    <p:sldId id="311" r:id="rId10"/>
    <p:sldId id="315" r:id="rId11"/>
    <p:sldId id="300" r:id="rId12"/>
    <p:sldId id="319" r:id="rId13"/>
    <p:sldId id="301" r:id="rId14"/>
    <p:sldId id="318" r:id="rId15"/>
    <p:sldId id="302" r:id="rId16"/>
    <p:sldId id="317" r:id="rId17"/>
    <p:sldId id="303" r:id="rId18"/>
    <p:sldId id="316" r:id="rId19"/>
    <p:sldId id="304" r:id="rId20"/>
    <p:sldId id="305" r:id="rId21"/>
    <p:sldId id="263" r:id="rId22"/>
    <p:sldId id="278" r:id="rId23"/>
    <p:sldId id="289" r:id="rId24"/>
    <p:sldId id="285" r:id="rId25"/>
    <p:sldId id="290" r:id="rId26"/>
    <p:sldId id="287" r:id="rId27"/>
    <p:sldId id="288" r:id="rId28"/>
    <p:sldId id="284" r:id="rId29"/>
    <p:sldId id="292" r:id="rId30"/>
    <p:sldId id="286" r:id="rId31"/>
    <p:sldId id="291" r:id="rId32"/>
    <p:sldId id="281" r:id="rId33"/>
    <p:sldId id="282" r:id="rId34"/>
    <p:sldId id="283" r:id="rId35"/>
    <p:sldId id="298" r:id="rId36"/>
    <p:sldId id="293" r:id="rId37"/>
    <p:sldId id="299" r:id="rId38"/>
    <p:sldId id="294" r:id="rId39"/>
    <p:sldId id="295" r:id="rId40"/>
    <p:sldId id="257" r:id="rId41"/>
    <p:sldId id="272" r:id="rId42"/>
    <p:sldId id="258" r:id="rId43"/>
    <p:sldId id="265" r:id="rId44"/>
    <p:sldId id="273" r:id="rId45"/>
    <p:sldId id="260" r:id="rId46"/>
    <p:sldId id="266" r:id="rId47"/>
    <p:sldId id="267" r:id="rId48"/>
    <p:sldId id="259" r:id="rId49"/>
    <p:sldId id="268" r:id="rId50"/>
    <p:sldId id="269" r:id="rId51"/>
    <p:sldId id="270" r:id="rId52"/>
    <p:sldId id="271" r:id="rId53"/>
    <p:sldId id="261" r:id="rId54"/>
    <p:sldId id="274" r:id="rId55"/>
    <p:sldId id="262" r:id="rId56"/>
    <p:sldId id="276" r:id="rId57"/>
    <p:sldId id="264" r:id="rId58"/>
    <p:sldId id="275" r:id="rId59"/>
    <p:sldId id="30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660"/>
  </p:normalViewPr>
  <p:slideViewPr>
    <p:cSldViewPr snapToGrid="0">
      <p:cViewPr varScale="1">
        <p:scale>
          <a:sx n="102" d="100"/>
          <a:sy n="102" d="100"/>
        </p:scale>
        <p:origin x="-96" y="-2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E4C29D8-0C1E-4222-9706-35FC7DD33DC7}" type="datetimeFigureOut">
              <a:rPr lang="pl-PL" smtClean="0"/>
              <a:pPr/>
              <a:t>22.04.2021</a:t>
            </a:fld>
            <a:endParaRPr lang="pl-P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l-P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C564299-418B-435D-BB33-8D366CE70F92}" type="slidenum">
              <a:rPr lang="pl-PL" smtClean="0"/>
              <a:pPr/>
              <a:t>‹#›</a:t>
            </a:fld>
            <a:endParaRPr lang="pl-P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7526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3267639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189069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383616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l-PL"/>
              <a:t>Kliknij, aby edytować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C564299-418B-435D-BB33-8D366CE70F92}" type="slidenum">
              <a:rPr lang="pl-PL" smtClean="0"/>
              <a:pPr/>
              <a:t>‹#›</a:t>
            </a:fld>
            <a:endParaRPr lang="pl-P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74344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205334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390461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418620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284473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326700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E4C29D8-0C1E-4222-9706-35FC7DD33DC7}" type="datetimeFigureOut">
              <a:rPr lang="pl-PL" smtClean="0"/>
              <a:pPr/>
              <a:t>22.04.2021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242140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E4C29D8-0C1E-4222-9706-35FC7DD33DC7}" type="datetimeFigureOut">
              <a:rPr lang="pl-PL" smtClean="0"/>
              <a:pPr/>
              <a:t>22.04.2021</a:t>
            </a:fld>
            <a:endParaRPr lang="pl-P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C564299-418B-435D-BB33-8D366CE70F92}" type="slidenum">
              <a:rPr lang="pl-PL" smtClean="0"/>
              <a:pPr/>
              <a:t>‹#›</a:t>
            </a:fld>
            <a:endParaRPr lang="pl-PL"/>
          </a:p>
        </p:txBody>
      </p:sp>
    </p:spTree>
    <p:extLst>
      <p:ext uri="{BB962C8B-B14F-4D97-AF65-F5344CB8AC3E}">
        <p14:creationId xmlns:p14="http://schemas.microsoft.com/office/powerpoint/2010/main" xmlns="" val="2717548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slide" Target="slide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D92675E-3B66-47AD-AA8E-F0DC45F9C029}"/>
              </a:ext>
            </a:extLst>
          </p:cNvPr>
          <p:cNvSpPr>
            <a:spLocks noGrp="1"/>
          </p:cNvSpPr>
          <p:nvPr>
            <p:ph type="ctrTitle"/>
          </p:nvPr>
        </p:nvSpPr>
        <p:spPr>
          <a:xfrm>
            <a:off x="1524000" y="0"/>
            <a:ext cx="9144000" cy="1438183"/>
          </a:xfrm>
        </p:spPr>
        <p:txBody>
          <a:bodyPr>
            <a:normAutofit fontScale="90000"/>
          </a:bodyPr>
          <a:lstStyle/>
          <a:p>
            <a:r>
              <a:rPr lang="pl-PL" b="1" dirty="0">
                <a:solidFill>
                  <a:schemeClr val="accent6">
                    <a:lumMod val="75000"/>
                  </a:schemeClr>
                </a:solidFill>
              </a:rPr>
              <a:t>Zielona reanimacja </a:t>
            </a:r>
          </a:p>
        </p:txBody>
      </p:sp>
      <p:sp>
        <p:nvSpPr>
          <p:cNvPr id="3" name="Podtytuł 2">
            <a:extLst>
              <a:ext uri="{FF2B5EF4-FFF2-40B4-BE49-F238E27FC236}">
                <a16:creationId xmlns:a16="http://schemas.microsoft.com/office/drawing/2014/main" xmlns="" id="{F3B34036-AB69-4C58-976F-1EF653D7C0AD}"/>
              </a:ext>
            </a:extLst>
          </p:cNvPr>
          <p:cNvSpPr>
            <a:spLocks noGrp="1"/>
          </p:cNvSpPr>
          <p:nvPr>
            <p:ph type="subTitle" idx="1"/>
          </p:nvPr>
        </p:nvSpPr>
        <p:spPr/>
        <p:txBody>
          <a:bodyPr/>
          <a:lstStyle/>
          <a:p>
            <a:r>
              <a:rPr lang="pl-PL" dirty="0"/>
              <a:t>   </a:t>
            </a:r>
          </a:p>
          <a:p>
            <a:endParaRPr lang="pl-PL" dirty="0"/>
          </a:p>
        </p:txBody>
      </p:sp>
      <p:pic>
        <p:nvPicPr>
          <p:cNvPr id="11" name="Obraz 10">
            <a:extLst>
              <a:ext uri="{FF2B5EF4-FFF2-40B4-BE49-F238E27FC236}">
                <a16:creationId xmlns:a16="http://schemas.microsoft.com/office/drawing/2014/main" xmlns="" id="{061BAC94-B5CB-4358-8BC0-8927D543128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80190" y="1600200"/>
            <a:ext cx="6631619" cy="4423239"/>
          </a:xfrm>
          <a:prstGeom prst="rect">
            <a:avLst/>
          </a:prstGeom>
        </p:spPr>
      </p:pic>
    </p:spTree>
    <p:extLst>
      <p:ext uri="{BB962C8B-B14F-4D97-AF65-F5344CB8AC3E}">
        <p14:creationId xmlns:p14="http://schemas.microsoft.com/office/powerpoint/2010/main" xmlns="" val="97422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6A00F2B-0BB6-467B-9011-F278DECC5F4C}"/>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7E695DC3-2737-4269-8D1C-844AFEFA3C22}"/>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371495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6FF4429-93EE-4E16-9854-6BC21E50676F}"/>
              </a:ext>
            </a:extLst>
          </p:cNvPr>
          <p:cNvSpPr>
            <a:spLocks noGrp="1"/>
          </p:cNvSpPr>
          <p:nvPr>
            <p:ph type="title"/>
          </p:nvPr>
        </p:nvSpPr>
        <p:spPr/>
        <p:txBody>
          <a:bodyPr/>
          <a:lstStyle/>
          <a:p>
            <a:pPr algn="ctr"/>
            <a:r>
              <a:rPr lang="pl-PL" b="1" dirty="0"/>
              <a:t>Po pierwsze: kupuj z umiarem.</a:t>
            </a:r>
          </a:p>
        </p:txBody>
      </p:sp>
      <p:sp>
        <p:nvSpPr>
          <p:cNvPr id="3" name="Symbol zastępczy zawartości 2">
            <a:extLst>
              <a:ext uri="{FF2B5EF4-FFF2-40B4-BE49-F238E27FC236}">
                <a16:creationId xmlns:a16="http://schemas.microsoft.com/office/drawing/2014/main" xmlns="" id="{4F13D01C-61A8-49AD-8D0A-32AA95026B28}"/>
              </a:ext>
            </a:extLst>
          </p:cNvPr>
          <p:cNvSpPr>
            <a:spLocks noGrp="1"/>
          </p:cNvSpPr>
          <p:nvPr>
            <p:ph idx="1"/>
          </p:nvPr>
        </p:nvSpPr>
        <p:spPr>
          <a:xfrm>
            <a:off x="266330" y="1518082"/>
            <a:ext cx="11638625" cy="4974793"/>
          </a:xfrm>
        </p:spPr>
        <p:txBody>
          <a:bodyPr>
            <a:normAutofit/>
          </a:bodyPr>
          <a:lstStyle/>
          <a:p>
            <a:pPr marL="0" indent="0" algn="ctr">
              <a:buNone/>
            </a:pPr>
            <a:r>
              <a:rPr lang="pl-PL" dirty="0"/>
              <a:t>Eksperci coraz części ostrzegają przed kończącymi się zapasami jedzenia na planecie, a tymczasem my co tydzień w workach na śmieci umieszczamy kilka litrów przeterminowanego, czy zepsutego jedzenia, którego nie udało się, bądź nie zdążyliśmy zjeść. Rozwiązanie jest proste! Planuj zakupy, zastanów się co będziesz jadł w tym tygodniu, albo co potrzebujesz dokupić, zapisz na kartce i z tą właśnie kartką udaj się na spożywcze polowanie. Dzięki temu unikniesz kupowania niepotrzebnego towaru, marnowania jedzenia, a przy okazji zaoszczędzisz środki finansowe. Wybieraj produkty opakowane materiałami nadającymi się do recyklingu, czyli papier, karton, szkło. Jednocześnie unikaj opakowań jednorazowych, czy choćby produktów w opakowaniach wielomateriałowych (</a:t>
            </a:r>
            <a:r>
              <a:rPr lang="pl-PL" dirty="0" err="1"/>
              <a:t>szklanegoopakowania</a:t>
            </a:r>
            <a:r>
              <a:rPr lang="pl-PL" dirty="0"/>
              <a:t> z drewnianą pokrywką i foliową etykietą), nie da się tego później w żaden sposób odzyskać i poddać procesowi recyklingu.</a:t>
            </a:r>
          </a:p>
          <a:p>
            <a:endParaRPr lang="pl-PL" dirty="0"/>
          </a:p>
        </p:txBody>
      </p:sp>
    </p:spTree>
    <p:extLst>
      <p:ext uri="{BB962C8B-B14F-4D97-AF65-F5344CB8AC3E}">
        <p14:creationId xmlns:p14="http://schemas.microsoft.com/office/powerpoint/2010/main" xmlns="" val="61374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6BD6623-1C67-4C91-89D8-1510E50B5EE6}"/>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7762E432-7826-4A51-ADF0-601722591C9A}"/>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192783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A3B3E04-C958-4450-A26B-8BDAC82F8900}"/>
              </a:ext>
            </a:extLst>
          </p:cNvPr>
          <p:cNvSpPr>
            <a:spLocks noGrp="1"/>
          </p:cNvSpPr>
          <p:nvPr>
            <p:ph type="title"/>
          </p:nvPr>
        </p:nvSpPr>
        <p:spPr/>
        <p:txBody>
          <a:bodyPr/>
          <a:lstStyle/>
          <a:p>
            <a:pPr algn="ctr"/>
            <a:r>
              <a:rPr lang="pl-PL" b="1" dirty="0"/>
              <a:t>Po drugie: pomyśl zanim wyrzucisz.</a:t>
            </a:r>
          </a:p>
        </p:txBody>
      </p:sp>
      <p:sp>
        <p:nvSpPr>
          <p:cNvPr id="3" name="Symbol zastępczy zawartości 2">
            <a:extLst>
              <a:ext uri="{FF2B5EF4-FFF2-40B4-BE49-F238E27FC236}">
                <a16:creationId xmlns:a16="http://schemas.microsoft.com/office/drawing/2014/main" xmlns="" id="{8881D805-1EFF-4140-AE69-706EA62AB0FE}"/>
              </a:ext>
            </a:extLst>
          </p:cNvPr>
          <p:cNvSpPr>
            <a:spLocks noGrp="1"/>
          </p:cNvSpPr>
          <p:nvPr>
            <p:ph idx="1"/>
          </p:nvPr>
        </p:nvSpPr>
        <p:spPr>
          <a:xfrm>
            <a:off x="744614" y="1834503"/>
            <a:ext cx="10702771" cy="4877016"/>
          </a:xfrm>
        </p:spPr>
        <p:txBody>
          <a:bodyPr/>
          <a:lstStyle/>
          <a:p>
            <a:pPr marL="0" indent="0" algn="ctr">
              <a:buNone/>
            </a:pPr>
            <a:r>
              <a:rPr lang="pl-PL" dirty="0"/>
              <a:t>Zastanów się, czy to opakowanie, które właśnie ładujesz do kosza nie przyda Ci się za 2-3 dni. Dziel jedzenie na porcje, jeśli nie zjesz całego posiłku możesz zamknąć je w szczelnym pojemniku na żywność i zjeść za kilka godzin lub następnego dnia, w razie innych planów pamiętaj, że większość żywności można mrozić i wykorzystać w późniejszym czasie. Wekuj! Sezon owocowo-warzywny nadchodzi wielkimi krokami, nie pozwól aby owoce, czy warzywa się zmarnowały, przygotuj je przetworzone w słoiczkach, posłużą na „czarną godzinę” lub jako piękny, samodzielnie wykonany prezent dla bliskiej osoby. Zostały Ci bioodpady? Świetnie! Kompostuj! Możesz użyć ich na kompost, a następnie wykorzystać, jako nawóz dla kwiatów.</a:t>
            </a:r>
          </a:p>
        </p:txBody>
      </p:sp>
    </p:spTree>
    <p:extLst>
      <p:ext uri="{BB962C8B-B14F-4D97-AF65-F5344CB8AC3E}">
        <p14:creationId xmlns:p14="http://schemas.microsoft.com/office/powerpoint/2010/main" xmlns="" val="288293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E4E42D2-3FC6-48FE-8DAE-2ACD8F362A4D}"/>
              </a:ext>
            </a:extLst>
          </p:cNvPr>
          <p:cNvSpPr>
            <a:spLocks noGrp="1"/>
          </p:cNvSpPr>
          <p:nvPr>
            <p:ph type="title"/>
          </p:nvPr>
        </p:nvSpPr>
        <p:spPr/>
        <p:txBody>
          <a:bodyPr/>
          <a:lstStyle/>
          <a:p>
            <a:r>
              <a:rPr lang="pl-PL" dirty="0"/>
              <a:t>   </a:t>
            </a:r>
          </a:p>
        </p:txBody>
      </p:sp>
      <p:pic>
        <p:nvPicPr>
          <p:cNvPr id="4" name="Symbol zastępczy zawartości 3">
            <a:extLst>
              <a:ext uri="{FF2B5EF4-FFF2-40B4-BE49-F238E27FC236}">
                <a16:creationId xmlns:a16="http://schemas.microsoft.com/office/drawing/2014/main" xmlns="" id="{946904FB-E57C-4B87-8F1E-FD868F07F861}"/>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397664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4B2CB48-AD03-419A-A4B9-1861F13BA1F7}"/>
              </a:ext>
            </a:extLst>
          </p:cNvPr>
          <p:cNvSpPr>
            <a:spLocks noGrp="1"/>
          </p:cNvSpPr>
          <p:nvPr>
            <p:ph type="title"/>
          </p:nvPr>
        </p:nvSpPr>
        <p:spPr/>
        <p:txBody>
          <a:bodyPr>
            <a:normAutofit/>
          </a:bodyPr>
          <a:lstStyle/>
          <a:p>
            <a:pPr algn="ctr"/>
            <a:r>
              <a:rPr lang="pl-PL" sz="6000" b="1" dirty="0"/>
              <a:t>Po trzecie: segreguj</a:t>
            </a:r>
          </a:p>
        </p:txBody>
      </p:sp>
      <p:sp>
        <p:nvSpPr>
          <p:cNvPr id="3" name="Symbol zastępczy zawartości 2">
            <a:extLst>
              <a:ext uri="{FF2B5EF4-FFF2-40B4-BE49-F238E27FC236}">
                <a16:creationId xmlns:a16="http://schemas.microsoft.com/office/drawing/2014/main" xmlns="" id="{547EC867-5860-4156-8486-88C276B341B1}"/>
              </a:ext>
            </a:extLst>
          </p:cNvPr>
          <p:cNvSpPr>
            <a:spLocks noGrp="1"/>
          </p:cNvSpPr>
          <p:nvPr>
            <p:ph idx="1"/>
          </p:nvPr>
        </p:nvSpPr>
        <p:spPr>
          <a:xfrm>
            <a:off x="838200" y="2379215"/>
            <a:ext cx="10515600" cy="3797747"/>
          </a:xfrm>
        </p:spPr>
        <p:txBody>
          <a:bodyPr>
            <a:normAutofit/>
          </a:bodyPr>
          <a:lstStyle/>
          <a:p>
            <a:pPr marL="0" indent="0" algn="ctr">
              <a:buNone/>
            </a:pPr>
            <a:r>
              <a:rPr lang="pl-PL" sz="3200" dirty="0"/>
              <a:t>Rozdziel, odetnij część plastikową, od papierowej, czy nakrętkę od butelki. Następnie zgniataj, złożone opakowanie zajmują mniej miejsca. Pamiętaj, aby odpadów nie mieszać ze sobą, np. nie umieszczaj etykiet, czy resztek jedzenia (skórki od banana, ogryzka po jabłku) we wnętrzu butelki czy opakowania po jogurcie.</a:t>
            </a:r>
          </a:p>
        </p:txBody>
      </p:sp>
    </p:spTree>
    <p:extLst>
      <p:ext uri="{BB962C8B-B14F-4D97-AF65-F5344CB8AC3E}">
        <p14:creationId xmlns:p14="http://schemas.microsoft.com/office/powerpoint/2010/main" xmlns="" val="372105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B68A3E5-A232-47C1-B57F-8F3A292D4A06}"/>
              </a:ext>
            </a:extLst>
          </p:cNvPr>
          <p:cNvSpPr>
            <a:spLocks noGrp="1"/>
          </p:cNvSpPr>
          <p:nvPr>
            <p:ph type="title"/>
          </p:nvPr>
        </p:nvSpPr>
        <p:spPr/>
        <p:txBody>
          <a:bodyPr/>
          <a:lstStyle/>
          <a:p>
            <a:r>
              <a:rPr lang="pl-PL" dirty="0"/>
              <a:t>    </a:t>
            </a:r>
          </a:p>
        </p:txBody>
      </p:sp>
      <p:pic>
        <p:nvPicPr>
          <p:cNvPr id="4" name="Symbol zastępczy zawartości 3">
            <a:extLst>
              <a:ext uri="{FF2B5EF4-FFF2-40B4-BE49-F238E27FC236}">
                <a16:creationId xmlns:a16="http://schemas.microsoft.com/office/drawing/2014/main" xmlns="" id="{3CD07E4A-566B-4868-9848-241D07AF0FF5}"/>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3107048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463E6AA-A331-4165-9174-CDF863E48F34}"/>
              </a:ext>
            </a:extLst>
          </p:cNvPr>
          <p:cNvSpPr>
            <a:spLocks noGrp="1"/>
          </p:cNvSpPr>
          <p:nvPr>
            <p:ph type="title"/>
          </p:nvPr>
        </p:nvSpPr>
        <p:spPr>
          <a:xfrm>
            <a:off x="725749" y="374002"/>
            <a:ext cx="10515600" cy="1325563"/>
          </a:xfrm>
        </p:spPr>
        <p:txBody>
          <a:bodyPr/>
          <a:lstStyle/>
          <a:p>
            <a:pPr algn="ctr"/>
            <a:r>
              <a:rPr lang="pl-PL" b="1" dirty="0"/>
              <a:t>Po czwarte: nie wyrzucaj - dziel się!</a:t>
            </a:r>
          </a:p>
        </p:txBody>
      </p:sp>
      <p:sp>
        <p:nvSpPr>
          <p:cNvPr id="3" name="Symbol zastępczy zawartości 2">
            <a:extLst>
              <a:ext uri="{FF2B5EF4-FFF2-40B4-BE49-F238E27FC236}">
                <a16:creationId xmlns:a16="http://schemas.microsoft.com/office/drawing/2014/main" xmlns="" id="{45DA3459-019F-4490-93DA-7B4868DC3963}"/>
              </a:ext>
            </a:extLst>
          </p:cNvPr>
          <p:cNvSpPr>
            <a:spLocks noGrp="1"/>
          </p:cNvSpPr>
          <p:nvPr>
            <p:ph idx="1"/>
          </p:nvPr>
        </p:nvSpPr>
        <p:spPr>
          <a:xfrm>
            <a:off x="390618" y="1825625"/>
            <a:ext cx="11141476" cy="4351338"/>
          </a:xfrm>
        </p:spPr>
        <p:txBody>
          <a:bodyPr>
            <a:noAutofit/>
          </a:bodyPr>
          <a:lstStyle/>
          <a:p>
            <a:pPr marL="0" indent="0" algn="ctr">
              <a:buNone/>
            </a:pPr>
            <a:r>
              <a:rPr lang="pl-PL" dirty="0"/>
              <a:t>Stare ubrania, buty, zabawki, to że Tobie się nie przydadzą, to nie znaczy, że ktoś nie ucieszy się z takiej rzeczy. Jeśli w swoim otoczeniu nie masz takiej osoby, zawsze możesz oddać zbędne ubrania do koszy PCK, którego pracownicy je posegregują i oddadzą najbardziej potrzebującym. Książki czy gazety możesz oddać do lokalnej biblioteki. W dużych miastach rozwinął się bookcrossing, gdzie możesz zostawić książki w centrach handlowych, na ulicy lub w kawiarniach, w specjalnie oznaczonym miejscu, po to, by ktoś inny mógł sięgnąć po taką lekturę. Zużyte baterie wyrzucaj do specjalnych pojemników. W niektórych gminach przy altanach śmietnikowych zamontowane są specjalne pudełka na te niebezpieczne odpady. Poza tym placówki edukacyjne również udostępniają możliwość korzystania z takich pojemników.</a:t>
            </a:r>
          </a:p>
        </p:txBody>
      </p:sp>
    </p:spTree>
    <p:extLst>
      <p:ext uri="{BB962C8B-B14F-4D97-AF65-F5344CB8AC3E}">
        <p14:creationId xmlns:p14="http://schemas.microsoft.com/office/powerpoint/2010/main" xmlns="" val="145871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CD8AC7C-7EF3-4D92-A3D5-45C163A98A3D}"/>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9C7C3AD4-6936-44D0-B590-E425C29E1911}"/>
              </a:ext>
            </a:extLst>
          </p:cNvPr>
          <p:cNvPicPr>
            <a:picLocks noGrp="1" noChangeAspect="1"/>
          </p:cNvPicPr>
          <p:nvPr>
            <p:ph idx="1"/>
          </p:nvPr>
        </p:nvPicPr>
        <p:blipFill>
          <a:blip r:embed="rId2" cstate="print"/>
          <a:stretch>
            <a:fillRect/>
          </a:stretch>
        </p:blipFill>
        <p:spPr>
          <a:xfrm>
            <a:off x="0" y="0"/>
            <a:ext cx="12192000" cy="6857999"/>
          </a:xfrm>
          <a:prstGeom prst="rect">
            <a:avLst/>
          </a:prstGeom>
        </p:spPr>
      </p:pic>
    </p:spTree>
    <p:extLst>
      <p:ext uri="{BB962C8B-B14F-4D97-AF65-F5344CB8AC3E}">
        <p14:creationId xmlns:p14="http://schemas.microsoft.com/office/powerpoint/2010/main" xmlns="" val="334193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0E890DF-1198-4C2E-BCB2-534D0660A278}"/>
              </a:ext>
            </a:extLst>
          </p:cNvPr>
          <p:cNvSpPr>
            <a:spLocks noGrp="1"/>
          </p:cNvSpPr>
          <p:nvPr>
            <p:ph type="title"/>
          </p:nvPr>
        </p:nvSpPr>
        <p:spPr/>
        <p:txBody>
          <a:bodyPr>
            <a:noAutofit/>
          </a:bodyPr>
          <a:lstStyle/>
          <a:p>
            <a:pPr algn="ctr"/>
            <a:r>
              <a:rPr lang="pl-PL" sz="5400" b="1" dirty="0"/>
              <a:t>Po piąte: używaj produktów wielokrotnego użytku</a:t>
            </a:r>
          </a:p>
        </p:txBody>
      </p:sp>
      <p:sp>
        <p:nvSpPr>
          <p:cNvPr id="3" name="Symbol zastępczy zawartości 2">
            <a:extLst>
              <a:ext uri="{FF2B5EF4-FFF2-40B4-BE49-F238E27FC236}">
                <a16:creationId xmlns:a16="http://schemas.microsoft.com/office/drawing/2014/main" xmlns="" id="{BBA056B1-4CC8-4F11-8C3C-E0EDBCC3C0AE}"/>
              </a:ext>
            </a:extLst>
          </p:cNvPr>
          <p:cNvSpPr>
            <a:spLocks noGrp="1"/>
          </p:cNvSpPr>
          <p:nvPr>
            <p:ph idx="1"/>
          </p:nvPr>
        </p:nvSpPr>
        <p:spPr>
          <a:xfrm>
            <a:off x="838200" y="2512381"/>
            <a:ext cx="10515600" cy="3664582"/>
          </a:xfrm>
        </p:spPr>
        <p:txBody>
          <a:bodyPr>
            <a:normAutofit/>
          </a:bodyPr>
          <a:lstStyle/>
          <a:p>
            <a:pPr marL="0" indent="0" algn="ctr">
              <a:buNone/>
            </a:pPr>
            <a:r>
              <a:rPr lang="pl-PL" sz="3600" dirty="0"/>
              <a:t>Metalowy lub silikonowy kubek na kawę zamiast plastikowego jednorazowego, płócienne torby na zakupy, pudełek na lunch, zamiast woreczków foliowych.</a:t>
            </a:r>
          </a:p>
        </p:txBody>
      </p:sp>
    </p:spTree>
    <p:extLst>
      <p:ext uri="{BB962C8B-B14F-4D97-AF65-F5344CB8AC3E}">
        <p14:creationId xmlns:p14="http://schemas.microsoft.com/office/powerpoint/2010/main" xmlns="" val="343165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420C728-AFE7-44FA-8799-81C5DCFE2D05}"/>
              </a:ext>
            </a:extLst>
          </p:cNvPr>
          <p:cNvSpPr>
            <a:spLocks noGrp="1"/>
          </p:cNvSpPr>
          <p:nvPr>
            <p:ph type="title"/>
          </p:nvPr>
        </p:nvSpPr>
        <p:spPr/>
        <p:txBody>
          <a:bodyPr>
            <a:normAutofit/>
          </a:bodyPr>
          <a:lstStyle/>
          <a:p>
            <a:pPr algn="ctr"/>
            <a:r>
              <a:rPr lang="pl-PL" sz="6600" b="1" dirty="0"/>
              <a:t>Ziemia – planeta śmieci </a:t>
            </a:r>
          </a:p>
        </p:txBody>
      </p:sp>
      <p:sp>
        <p:nvSpPr>
          <p:cNvPr id="3" name="Symbol zastępczy zawartości 2">
            <a:extLst>
              <a:ext uri="{FF2B5EF4-FFF2-40B4-BE49-F238E27FC236}">
                <a16:creationId xmlns:a16="http://schemas.microsoft.com/office/drawing/2014/main" xmlns="" id="{2AE600B3-9EDA-492C-82AA-3F746054D2D6}"/>
              </a:ext>
            </a:extLst>
          </p:cNvPr>
          <p:cNvSpPr>
            <a:spLocks noGrp="1"/>
          </p:cNvSpPr>
          <p:nvPr>
            <p:ph idx="1"/>
          </p:nvPr>
        </p:nvSpPr>
        <p:spPr/>
        <p:txBody>
          <a:bodyPr>
            <a:normAutofit fontScale="92500" lnSpcReduction="10000"/>
          </a:bodyPr>
          <a:lstStyle/>
          <a:p>
            <a:endParaRPr lang="pl-PL" dirty="0"/>
          </a:p>
          <a:p>
            <a:pPr marL="0" indent="0" algn="ctr">
              <a:buNone/>
            </a:pPr>
            <a:r>
              <a:rPr lang="pl-PL" sz="3600" dirty="0"/>
              <a:t>Popularne śmieci, a właściwie odpady to ogromny problem środowiskowy na całym świecie. Występują one tak często, że w większości nie zwracamy na nie uwagi. Są też dla nas czymś, co wywołuje negatywne emocje. Ale życie pokazuje, że jako ludzkość musimy zmierzyć się z tym problemem, który nieustannie narasta, a jego rozwiązanie zdaje się coraz bardziej oddalać. </a:t>
            </a:r>
          </a:p>
        </p:txBody>
      </p:sp>
    </p:spTree>
    <p:extLst>
      <p:ext uri="{BB962C8B-B14F-4D97-AF65-F5344CB8AC3E}">
        <p14:creationId xmlns:p14="http://schemas.microsoft.com/office/powerpoint/2010/main" xmlns="" val="856340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77AAF16-3A4A-433B-8BF7-4B03890343CB}"/>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8A04C25E-7FC6-4C2B-ABB6-FAED053CCFE4}"/>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185954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2EEBB62-ED74-4B9C-A119-2C135A83BF83}"/>
              </a:ext>
            </a:extLst>
          </p:cNvPr>
          <p:cNvSpPr>
            <a:spLocks noGrp="1"/>
          </p:cNvSpPr>
          <p:nvPr>
            <p:ph type="title"/>
          </p:nvPr>
        </p:nvSpPr>
        <p:spPr>
          <a:xfrm>
            <a:off x="142043" y="365125"/>
            <a:ext cx="12049957" cy="1325563"/>
          </a:xfrm>
        </p:spPr>
        <p:txBody>
          <a:bodyPr>
            <a:normAutofit fontScale="90000"/>
          </a:bodyPr>
          <a:lstStyle/>
          <a:p>
            <a:pPr algn="ctr"/>
            <a:r>
              <a:rPr lang="pl-PL" sz="5400" b="1" dirty="0"/>
              <a:t>Jedzenie mięsa i jego wpływ na środowisko </a:t>
            </a:r>
          </a:p>
        </p:txBody>
      </p:sp>
      <p:sp>
        <p:nvSpPr>
          <p:cNvPr id="3" name="Symbol zastępczy zawartości 2">
            <a:extLst>
              <a:ext uri="{FF2B5EF4-FFF2-40B4-BE49-F238E27FC236}">
                <a16:creationId xmlns:a16="http://schemas.microsoft.com/office/drawing/2014/main" xmlns="" id="{B2D4D1B7-84FD-4BCD-8B16-3E8F07E506F1}"/>
              </a:ext>
            </a:extLst>
          </p:cNvPr>
          <p:cNvSpPr>
            <a:spLocks noGrp="1"/>
          </p:cNvSpPr>
          <p:nvPr>
            <p:ph idx="1"/>
          </p:nvPr>
        </p:nvSpPr>
        <p:spPr>
          <a:xfrm>
            <a:off x="838200" y="2272683"/>
            <a:ext cx="10515600" cy="3904280"/>
          </a:xfrm>
        </p:spPr>
        <p:txBody>
          <a:bodyPr>
            <a:normAutofit/>
          </a:bodyPr>
          <a:lstStyle/>
          <a:p>
            <a:pPr marL="0" indent="0" algn="ctr">
              <a:buNone/>
            </a:pPr>
            <a:r>
              <a:rPr lang="pl-PL" dirty="0"/>
              <a:t>Produkcja mięsa bardzo obciąża środowisko i zużywa zasoby ziemskie w zbyt dużych ilościach. Powoduje zużywanie wód pitnych, karczowanie lasów i ogromną emisję gazów cieplarnianych. Zasoby nie są wykorzystywane w optymalny sposób. Powierzchnie uprawne można wykorzystać efektywniej, produkując więcej pożywienia z 1 ha przeznaczając go na uprawę produktów roślinnych zamiast zwierzęcych.</a:t>
            </a:r>
          </a:p>
        </p:txBody>
      </p:sp>
    </p:spTree>
    <p:extLst>
      <p:ext uri="{BB962C8B-B14F-4D97-AF65-F5344CB8AC3E}">
        <p14:creationId xmlns:p14="http://schemas.microsoft.com/office/powerpoint/2010/main" xmlns="" val="4175255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53FCAEC-24AC-4AAA-8602-3673E80F3621}"/>
              </a:ext>
            </a:extLst>
          </p:cNvPr>
          <p:cNvSpPr>
            <a:spLocks noGrp="1"/>
          </p:cNvSpPr>
          <p:nvPr>
            <p:ph type="title"/>
          </p:nvPr>
        </p:nvSpPr>
        <p:spPr/>
        <p:txBody>
          <a:bodyPr/>
          <a:lstStyle/>
          <a:p>
            <a:r>
              <a:rPr lang="pl-PL" dirty="0"/>
              <a:t>  </a:t>
            </a:r>
            <a:br>
              <a:rPr lang="pl-PL" dirty="0"/>
            </a:br>
            <a:endParaRPr lang="pl-PL" dirty="0"/>
          </a:p>
        </p:txBody>
      </p:sp>
      <p:sp>
        <p:nvSpPr>
          <p:cNvPr id="3" name="Symbol zastępczy zawartości 2">
            <a:extLst>
              <a:ext uri="{FF2B5EF4-FFF2-40B4-BE49-F238E27FC236}">
                <a16:creationId xmlns:a16="http://schemas.microsoft.com/office/drawing/2014/main" xmlns="" id="{01AF815C-E971-46E9-82E3-227782706679}"/>
              </a:ext>
            </a:extLst>
          </p:cNvPr>
          <p:cNvSpPr>
            <a:spLocks noGrp="1"/>
          </p:cNvSpPr>
          <p:nvPr>
            <p:ph idx="1"/>
          </p:nvPr>
        </p:nvSpPr>
        <p:spPr>
          <a:xfrm>
            <a:off x="838200" y="1509204"/>
            <a:ext cx="10515600" cy="4667759"/>
          </a:xfrm>
        </p:spPr>
        <p:txBody>
          <a:bodyPr>
            <a:normAutofit/>
          </a:bodyPr>
          <a:lstStyle/>
          <a:p>
            <a:pPr marL="0" indent="0" algn="ctr">
              <a:buNone/>
            </a:pPr>
            <a:r>
              <a:rPr lang="pl-PL" dirty="0"/>
              <a:t>Jedzenie mięsa nie jest zatem działaniem proekologicznym, dlatego jest też często kwestią sporną w grupach ludzi zainteresowanych ekologią. Ale prawdę powiedziawszy, każde działanie człowieka w jakimś stopniu obciąża planetę i nie chodzi o to, żeby ze wszystkiego rezygnować i przestać żyć, ale żeby dokonywać optymalnych wyborów. Takich, uwzględniających też nasze preferencje. Nie trzeba rezygnować z mięsa w ogóle, ale już jego ograniczenie ma znaczący wpływ na środowisko. Pomyśl, ile dobrego przyniesie rezygnacja choćby z jednego mięsnego posiłku, czy kolejny 1 dzień bez mięsa</a:t>
            </a:r>
          </a:p>
          <a:p>
            <a:endParaRPr lang="pl-PL" dirty="0"/>
          </a:p>
        </p:txBody>
      </p:sp>
    </p:spTree>
    <p:extLst>
      <p:ext uri="{BB962C8B-B14F-4D97-AF65-F5344CB8AC3E}">
        <p14:creationId xmlns:p14="http://schemas.microsoft.com/office/powerpoint/2010/main" xmlns="" val="216435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1815284-3ED3-4C6D-B4E4-6E99EB190BF7}"/>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A2287145-990A-4E04-B7DB-25AAB236CAD2}"/>
              </a:ext>
            </a:extLst>
          </p:cNvPr>
          <p:cNvPicPr>
            <a:picLocks noGrp="1" noChangeAspect="1"/>
          </p:cNvPicPr>
          <p:nvPr>
            <p:ph idx="1"/>
          </p:nvPr>
        </p:nvPicPr>
        <p:blipFill>
          <a:blip r:embed="rId2"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xmlns="" val="129216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AB77BF9-7100-4082-A5E1-A6AF8918329D}"/>
              </a:ext>
            </a:extLst>
          </p:cNvPr>
          <p:cNvSpPr>
            <a:spLocks noGrp="1"/>
          </p:cNvSpPr>
          <p:nvPr>
            <p:ph type="title"/>
          </p:nvPr>
        </p:nvSpPr>
        <p:spPr/>
        <p:txBody>
          <a:bodyPr/>
          <a:lstStyle/>
          <a:p>
            <a:pPr algn="ctr"/>
            <a:r>
              <a:rPr lang="pl-PL" b="1" dirty="0"/>
              <a:t>Czy obszary rolne wykorzystywane są optymalnie?</a:t>
            </a:r>
          </a:p>
        </p:txBody>
      </p:sp>
      <p:sp>
        <p:nvSpPr>
          <p:cNvPr id="3" name="Symbol zastępczy zawartości 2">
            <a:extLst>
              <a:ext uri="{FF2B5EF4-FFF2-40B4-BE49-F238E27FC236}">
                <a16:creationId xmlns:a16="http://schemas.microsoft.com/office/drawing/2014/main" xmlns="" id="{FAA8BC0F-9E9F-4089-BB8A-ED785A6ACBCC}"/>
              </a:ext>
            </a:extLst>
          </p:cNvPr>
          <p:cNvSpPr>
            <a:spLocks noGrp="1"/>
          </p:cNvSpPr>
          <p:nvPr>
            <p:ph idx="1"/>
          </p:nvPr>
        </p:nvSpPr>
        <p:spPr>
          <a:xfrm>
            <a:off x="177553" y="2396971"/>
            <a:ext cx="11469950" cy="3779992"/>
          </a:xfrm>
        </p:spPr>
        <p:txBody>
          <a:bodyPr/>
          <a:lstStyle/>
          <a:p>
            <a:pPr marL="0" indent="0" algn="ctr">
              <a:buNone/>
            </a:pPr>
            <a:r>
              <a:rPr lang="pl-PL" dirty="0"/>
              <a:t>1% ziemi rolnej w Unii Europejskiej wykorzystuje się na produkcję paszy dla zwierząt i ich wypasanie. Tymczasem z 1 akra (0,405 ha) można wyprodukować 112 kg wołowiny  lub 18 000 kg ziemniaków. W przypadku wołowiny to 260 tys. kcal – 130 dni jedzenia. W przypadku ziemniaków to 13,86 mln kcal, czyli prawie 19 lat jedzenia. Kolosalna różnica! A ile kosztuje kilogram wołowiny, a ile kilogram ziemniaków?</a:t>
            </a:r>
          </a:p>
        </p:txBody>
      </p:sp>
    </p:spTree>
    <p:extLst>
      <p:ext uri="{BB962C8B-B14F-4D97-AF65-F5344CB8AC3E}">
        <p14:creationId xmlns:p14="http://schemas.microsoft.com/office/powerpoint/2010/main" xmlns="" val="3340342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3E1E820-6F91-4D43-AD91-BBC676939A37}"/>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B40DA838-7CFE-4A51-9926-66F473EDA2A4}"/>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411479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22E075A-AD09-4823-BF1E-7EEDE1F4C00A}"/>
              </a:ext>
            </a:extLst>
          </p:cNvPr>
          <p:cNvSpPr>
            <a:spLocks noGrp="1"/>
          </p:cNvSpPr>
          <p:nvPr>
            <p:ph type="title"/>
          </p:nvPr>
        </p:nvSpPr>
        <p:spPr>
          <a:xfrm>
            <a:off x="838200" y="1"/>
            <a:ext cx="10515600" cy="1690688"/>
          </a:xfrm>
        </p:spPr>
        <p:txBody>
          <a:bodyPr/>
          <a:lstStyle/>
          <a:p>
            <a:pPr algn="ctr"/>
            <a:r>
              <a:rPr lang="pl-PL" b="1" dirty="0"/>
              <a:t>Wycinki lasów pod ziemie rolne</a:t>
            </a:r>
          </a:p>
        </p:txBody>
      </p:sp>
      <p:sp>
        <p:nvSpPr>
          <p:cNvPr id="3" name="Symbol zastępczy zawartości 2">
            <a:extLst>
              <a:ext uri="{FF2B5EF4-FFF2-40B4-BE49-F238E27FC236}">
                <a16:creationId xmlns:a16="http://schemas.microsoft.com/office/drawing/2014/main" xmlns="" id="{33FAD243-0B3D-4206-BC5A-FE608E8AE653}"/>
              </a:ext>
            </a:extLst>
          </p:cNvPr>
          <p:cNvSpPr>
            <a:spLocks noGrp="1"/>
          </p:cNvSpPr>
          <p:nvPr>
            <p:ph idx="1"/>
          </p:nvPr>
        </p:nvSpPr>
        <p:spPr>
          <a:xfrm>
            <a:off x="838200" y="1464816"/>
            <a:ext cx="10515600" cy="5393183"/>
          </a:xfrm>
        </p:spPr>
        <p:txBody>
          <a:bodyPr>
            <a:normAutofit/>
          </a:bodyPr>
          <a:lstStyle/>
          <a:p>
            <a:pPr marL="0" indent="0" algn="ctr">
              <a:buNone/>
            </a:pPr>
            <a:r>
              <a:rPr lang="pl-PL" dirty="0"/>
              <a:t>Do wyprodukowania 1 kilograma mięsa potrzeba dużo więcej powierzchni rolnej niż do wyprodukowania 1 kilograma żywności roślinnej. Rosnące zapotrzebowanie na mięso powoduje, że potrzeba coraz więcej powierzchni rolnych pod uprawę roślin na pasze dla zwierząt oraz do ich wypasania. Uważa się, że produkcja wołowiny jest głównym powodem karczowania lasów Amazonii. W latach 2000-2005 odpowiadała za 65-70% deforestacji. Brazylia przeznacza około 24-25 mln hektarów pod uprawę soi, która w około 80% przeznaczana jest na produkcję paszy. Produkcja wołowiny stała się główną gałęzią przemysłu w Brazylii. Jest nawet importowana przez Stany Zjednoczone, gdzie produkcja wołowiny też jest na wysokim poziomie. W zeszłym roku wycięto drzewa z powierzchni odpowiadającej wielkością </a:t>
            </a:r>
            <a:r>
              <a:rPr lang="pl-PL" dirty="0" err="1"/>
              <a:t>Beligii</a:t>
            </a:r>
            <a:r>
              <a:rPr lang="pl-PL" dirty="0"/>
              <a:t>. </a:t>
            </a:r>
          </a:p>
        </p:txBody>
      </p:sp>
    </p:spTree>
    <p:extLst>
      <p:ext uri="{BB962C8B-B14F-4D97-AF65-F5344CB8AC3E}">
        <p14:creationId xmlns:p14="http://schemas.microsoft.com/office/powerpoint/2010/main" xmlns="" val="1146776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F1F82DD-8025-4748-A136-3E20686C7CAC}"/>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427954F8-7704-4C7D-A1C2-D47ECD072383}"/>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2503354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CD4C540-2703-4AFD-821C-188F967BA17C}"/>
              </a:ext>
            </a:extLst>
          </p:cNvPr>
          <p:cNvSpPr>
            <a:spLocks noGrp="1"/>
          </p:cNvSpPr>
          <p:nvPr>
            <p:ph type="title"/>
          </p:nvPr>
        </p:nvSpPr>
        <p:spPr/>
        <p:txBody>
          <a:bodyPr>
            <a:normAutofit fontScale="90000"/>
          </a:bodyPr>
          <a:lstStyle/>
          <a:p>
            <a:pPr algn="ctr"/>
            <a:r>
              <a:rPr lang="pl-PL" sz="6000" b="1" dirty="0"/>
              <a:t>Jedzenie mięsa a zużycie wody</a:t>
            </a:r>
          </a:p>
        </p:txBody>
      </p:sp>
      <p:sp>
        <p:nvSpPr>
          <p:cNvPr id="3" name="Symbol zastępczy zawartości 2">
            <a:extLst>
              <a:ext uri="{FF2B5EF4-FFF2-40B4-BE49-F238E27FC236}">
                <a16:creationId xmlns:a16="http://schemas.microsoft.com/office/drawing/2014/main" xmlns="" id="{3B9551AE-AFAE-4AE2-AEE9-8F81AE30F021}"/>
              </a:ext>
            </a:extLst>
          </p:cNvPr>
          <p:cNvSpPr>
            <a:spLocks noGrp="1"/>
          </p:cNvSpPr>
          <p:nvPr>
            <p:ph idx="1"/>
          </p:nvPr>
        </p:nvSpPr>
        <p:spPr>
          <a:xfrm>
            <a:off x="838200" y="2352583"/>
            <a:ext cx="10515600" cy="3824380"/>
          </a:xfrm>
        </p:spPr>
        <p:txBody>
          <a:bodyPr/>
          <a:lstStyle/>
          <a:p>
            <a:pPr marL="0" indent="0" algn="ctr">
              <a:buNone/>
            </a:pPr>
            <a:r>
              <a:rPr lang="pl-PL" dirty="0"/>
              <a:t>Przemysł mięsny zużywa około 70% dostępnej wody pitnej. Dodatkowo zanieczyszcza ją nawozami, hormonami i zwierzęcymi odchodami. Tam gdzie przemysł jest skoncentrowany, czyli zwierzęta hoduje się w dużej ilości na małej powierzchni, powstaje zbyt dużo odchodów w stosunku do potrzeb nawożenia ziemi. Wówczas odchody zamiast nawozić ziemię zanieczyszczają wody i emitują gazy cieplarniane.</a:t>
            </a:r>
          </a:p>
        </p:txBody>
      </p:sp>
    </p:spTree>
    <p:extLst>
      <p:ext uri="{BB962C8B-B14F-4D97-AF65-F5344CB8AC3E}">
        <p14:creationId xmlns:p14="http://schemas.microsoft.com/office/powerpoint/2010/main" xmlns="" val="1117474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8BF6697-9CBA-46A7-812A-D526D7B2CBFD}"/>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FB635431-27FA-4F39-BD8A-6DCC1C0A433E}"/>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773211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B6BBA82-34C2-4FEB-9C71-57AF12A2E2E2}"/>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809473BF-ED18-402E-A89E-1C8599A9EB0E}"/>
              </a:ext>
            </a:extLst>
          </p:cNvPr>
          <p:cNvPicPr>
            <a:picLocks noGrp="1" noChangeAspect="1"/>
          </p:cNvPicPr>
          <p:nvPr>
            <p:ph idx="1"/>
          </p:nvPr>
        </p:nvPicPr>
        <p:blipFill>
          <a:blip r:embed="rId2" cstate="print"/>
          <a:stretch>
            <a:fillRect/>
          </a:stretch>
        </p:blipFill>
        <p:spPr>
          <a:xfrm>
            <a:off x="0" y="0"/>
            <a:ext cx="12197918" cy="6858000"/>
          </a:xfrm>
          <a:prstGeom prst="rect">
            <a:avLst/>
          </a:prstGeom>
        </p:spPr>
      </p:pic>
    </p:spTree>
    <p:extLst>
      <p:ext uri="{BB962C8B-B14F-4D97-AF65-F5344CB8AC3E}">
        <p14:creationId xmlns:p14="http://schemas.microsoft.com/office/powerpoint/2010/main" xmlns="" val="2951552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17320D5-E3A1-4B00-9D39-D08E6D6378AC}"/>
              </a:ext>
            </a:extLst>
          </p:cNvPr>
          <p:cNvSpPr>
            <a:spLocks noGrp="1"/>
          </p:cNvSpPr>
          <p:nvPr>
            <p:ph type="title"/>
          </p:nvPr>
        </p:nvSpPr>
        <p:spPr/>
        <p:txBody>
          <a:bodyPr/>
          <a:lstStyle/>
          <a:p>
            <a:pPr algn="ctr"/>
            <a:r>
              <a:rPr lang="pl-PL" b="1" dirty="0"/>
              <a:t>Produkcja mięsa a emisja gazów cieplarnianych</a:t>
            </a:r>
          </a:p>
        </p:txBody>
      </p:sp>
      <p:sp>
        <p:nvSpPr>
          <p:cNvPr id="3" name="Symbol zastępczy zawartości 2">
            <a:extLst>
              <a:ext uri="{FF2B5EF4-FFF2-40B4-BE49-F238E27FC236}">
                <a16:creationId xmlns:a16="http://schemas.microsoft.com/office/drawing/2014/main" xmlns="" id="{AE935053-711A-4ADA-8733-CAD92880C980}"/>
              </a:ext>
            </a:extLst>
          </p:cNvPr>
          <p:cNvSpPr>
            <a:spLocks noGrp="1"/>
          </p:cNvSpPr>
          <p:nvPr>
            <p:ph idx="1"/>
          </p:nvPr>
        </p:nvSpPr>
        <p:spPr/>
        <p:txBody>
          <a:bodyPr>
            <a:normAutofit/>
          </a:bodyPr>
          <a:lstStyle/>
          <a:p>
            <a:pPr marL="0" indent="0" algn="ctr">
              <a:buNone/>
            </a:pPr>
            <a:r>
              <a:rPr lang="pl-PL" dirty="0"/>
              <a:t>Produkcja mięsa jest odpowiedzialna za emisję 18% gazów cieplarnianych spowodowanych działaniem człowieka, to więcej niż emitują wszystkie środki transportu (statki, samochody, samoloty itp.). Emisję dwutlenku węgla (CO2), metanu i tlenku azotu powodują same zwierzęta, które hoduje się w miliardach sztuk. Każde z nich produkuje metan podczas procesów trawiennych i poprzez wytwarzanie dużej ilości odchodów. Do emisji gazów cieplarnianych przyczynia się również uprawa roślin na paszę i nawozów sztucznych. Do wyprodukowania 1 tony nawozu potrzeba nawet 1,5 tony ropy. Z drugiej strony pod uprawy wycina się lasy, które absorbują niekorzystny dwutlenek węgla. Jest to zatem podwójny efekt zwiększania emisji CO2.</a:t>
            </a:r>
          </a:p>
        </p:txBody>
      </p:sp>
    </p:spTree>
    <p:extLst>
      <p:ext uri="{BB962C8B-B14F-4D97-AF65-F5344CB8AC3E}">
        <p14:creationId xmlns:p14="http://schemas.microsoft.com/office/powerpoint/2010/main" xmlns="" val="4268617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AB3BCE7-C009-455D-A3A7-BD5DAD0527B6}"/>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1EF46D55-A939-4DAE-846C-9CA1748FC8A4}"/>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722058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7A5E52A-F3BA-4DDE-AD90-3F55A6AA10C6}"/>
              </a:ext>
            </a:extLst>
          </p:cNvPr>
          <p:cNvSpPr>
            <a:spLocks noGrp="1"/>
          </p:cNvSpPr>
          <p:nvPr>
            <p:ph type="title"/>
          </p:nvPr>
        </p:nvSpPr>
        <p:spPr/>
        <p:txBody>
          <a:bodyPr>
            <a:normAutofit fontScale="90000"/>
          </a:bodyPr>
          <a:lstStyle/>
          <a:p>
            <a:pPr algn="ctr"/>
            <a:r>
              <a:rPr lang="pl-PL" sz="6000" b="1" dirty="0"/>
              <a:t>Zdrowi ludzie = zdrowa planeta</a:t>
            </a:r>
          </a:p>
        </p:txBody>
      </p:sp>
      <p:sp>
        <p:nvSpPr>
          <p:cNvPr id="3" name="Symbol zastępczy zawartości 2">
            <a:extLst>
              <a:ext uri="{FF2B5EF4-FFF2-40B4-BE49-F238E27FC236}">
                <a16:creationId xmlns:a16="http://schemas.microsoft.com/office/drawing/2014/main" xmlns="" id="{5F7C16E2-F68F-451C-9EB1-56DA7663C768}"/>
              </a:ext>
            </a:extLst>
          </p:cNvPr>
          <p:cNvSpPr>
            <a:spLocks noGrp="1"/>
          </p:cNvSpPr>
          <p:nvPr>
            <p:ph idx="1"/>
          </p:nvPr>
        </p:nvSpPr>
        <p:spPr>
          <a:xfrm>
            <a:off x="1143000" y="2057400"/>
            <a:ext cx="9875520" cy="4038600"/>
          </a:xfrm>
        </p:spPr>
        <p:txBody>
          <a:bodyPr/>
          <a:lstStyle/>
          <a:p>
            <a:pPr marL="0" indent="0" algn="ctr">
              <a:buNone/>
            </a:pPr>
            <a:r>
              <a:rPr lang="pl-PL" dirty="0"/>
              <a:t>Obserwowane we współczesnym społeczeństwie zwiększone spożycie produktów pochodzenia zwierzęcego i cukru wiąże się ze wzrostem problemu nadwagi i otyłości na świecie. Nieodpowiednia dieta (mało owoców, warzyw i produktów pełnoziarnistych oraz duże spożycie mięsa) to jeden z najważniejszych czynników powodujących przedwczesną śmierć i zwiększających ryzyko chorób. Śmierć jednej na pięć osób związana jest ze złymi nawykami żywieniowymi.</a:t>
            </a:r>
          </a:p>
        </p:txBody>
      </p:sp>
    </p:spTree>
    <p:extLst>
      <p:ext uri="{BB962C8B-B14F-4D97-AF65-F5344CB8AC3E}">
        <p14:creationId xmlns:p14="http://schemas.microsoft.com/office/powerpoint/2010/main" xmlns="" val="3950482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F7708E8-F2E0-4492-A9AD-BD81F8BB298E}"/>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21D0D6FC-2121-4069-974A-A55D398F13B7}"/>
              </a:ext>
            </a:extLst>
          </p:cNvPr>
          <p:cNvPicPr>
            <a:picLocks noGrp="1" noChangeAspect="1"/>
          </p:cNvPicPr>
          <p:nvPr>
            <p:ph idx="1"/>
          </p:nvPr>
        </p:nvPicPr>
        <p:blipFill>
          <a:blip r:embed="rId2" cstate="print"/>
          <a:stretch>
            <a:fillRect/>
          </a:stretch>
        </p:blipFill>
        <p:spPr>
          <a:xfrm>
            <a:off x="0" y="872874"/>
            <a:ext cx="11851689" cy="5112251"/>
          </a:xfrm>
          <a:prstGeom prst="rect">
            <a:avLst/>
          </a:prstGeom>
        </p:spPr>
      </p:pic>
    </p:spTree>
    <p:extLst>
      <p:ext uri="{BB962C8B-B14F-4D97-AF65-F5344CB8AC3E}">
        <p14:creationId xmlns:p14="http://schemas.microsoft.com/office/powerpoint/2010/main" xmlns="" val="531619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B62B51C-60E1-4097-99CA-8A15F9FB00D6}"/>
              </a:ext>
            </a:extLst>
          </p:cNvPr>
          <p:cNvSpPr>
            <a:spLocks noGrp="1"/>
          </p:cNvSpPr>
          <p:nvPr>
            <p:ph type="title"/>
          </p:nvPr>
        </p:nvSpPr>
        <p:spPr/>
        <p:txBody>
          <a:bodyPr>
            <a:normAutofit/>
          </a:bodyPr>
          <a:lstStyle/>
          <a:p>
            <a:pPr algn="ctr"/>
            <a:r>
              <a:rPr lang="pl-PL" sz="6600" b="1" dirty="0"/>
              <a:t>Dieta wegańska</a:t>
            </a:r>
          </a:p>
        </p:txBody>
      </p:sp>
      <p:sp>
        <p:nvSpPr>
          <p:cNvPr id="3" name="Symbol zastępczy zawartości 2">
            <a:extLst>
              <a:ext uri="{FF2B5EF4-FFF2-40B4-BE49-F238E27FC236}">
                <a16:creationId xmlns:a16="http://schemas.microsoft.com/office/drawing/2014/main" xmlns="" id="{9AC183A6-7260-4AB2-9832-2615DB515B89}"/>
              </a:ext>
            </a:extLst>
          </p:cNvPr>
          <p:cNvSpPr>
            <a:spLocks noGrp="1"/>
          </p:cNvSpPr>
          <p:nvPr>
            <p:ph idx="1"/>
          </p:nvPr>
        </p:nvSpPr>
        <p:spPr>
          <a:xfrm>
            <a:off x="1225119" y="2057400"/>
            <a:ext cx="9596762" cy="4038600"/>
          </a:xfrm>
        </p:spPr>
        <p:txBody>
          <a:bodyPr>
            <a:normAutofit/>
          </a:bodyPr>
          <a:lstStyle/>
          <a:p>
            <a:pPr marL="0" indent="0" algn="ctr">
              <a:buNone/>
            </a:pPr>
            <a:r>
              <a:rPr lang="pl-PL" dirty="0"/>
              <a:t>Diety bezmięsne stają się coraz bardziej popularne na świecie i w Polsce. Wiele osób nadal obawia się jednak niedoborów żywieniowych, które może spowodować dieta wegańska. Wady i zalety diet warzywno-owocowych są różne, podobnie jak tych, które zawierają mięso. Czy obawy są więc uzasadnione? Amerykańskie Stowarzyszenie Dietetyczne przestawiło dokument, w którym rozprawia się z wieloma mitami dotyczącymi diet bezmięsnych. Wynika z niego, że dieta wegetariańska i dieta wegańska jest zdrowa, oczywiście pod warunkiem, że jest prawidłowo zbilansowana. Potwierdzono, że nie tylko zaspokajają zapotrzebowanie na składniki odżywcze, lecz także mogą zapobiegać niektórym chorobom i sprzyjać ich leczeniu. </a:t>
            </a:r>
          </a:p>
        </p:txBody>
      </p:sp>
    </p:spTree>
    <p:extLst>
      <p:ext uri="{BB962C8B-B14F-4D97-AF65-F5344CB8AC3E}">
        <p14:creationId xmlns:p14="http://schemas.microsoft.com/office/powerpoint/2010/main" xmlns="" val="2310178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E01BF5-E82F-4A5A-9D75-2A615C37581F}"/>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ACEB560A-961B-4FE9-94C1-822EE3FF9567}"/>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2121265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C39D8C4-9BEF-49C5-88B6-FAECB8BF592C}"/>
              </a:ext>
            </a:extLst>
          </p:cNvPr>
          <p:cNvSpPr>
            <a:spLocks noGrp="1"/>
          </p:cNvSpPr>
          <p:nvPr>
            <p:ph type="title"/>
          </p:nvPr>
        </p:nvSpPr>
        <p:spPr/>
        <p:txBody>
          <a:bodyPr>
            <a:normAutofit/>
          </a:bodyPr>
          <a:lstStyle/>
          <a:p>
            <a:pPr algn="ctr"/>
            <a:r>
              <a:rPr lang="pl-PL" sz="6000" b="1" dirty="0"/>
              <a:t>Dieta wegańska – efekty:</a:t>
            </a:r>
          </a:p>
        </p:txBody>
      </p:sp>
      <p:sp>
        <p:nvSpPr>
          <p:cNvPr id="3" name="Symbol zastępczy zawartości 2">
            <a:extLst>
              <a:ext uri="{FF2B5EF4-FFF2-40B4-BE49-F238E27FC236}">
                <a16:creationId xmlns:a16="http://schemas.microsoft.com/office/drawing/2014/main" xmlns="" id="{1634B5C6-809B-4F93-B1DA-0EA191910A55}"/>
              </a:ext>
            </a:extLst>
          </p:cNvPr>
          <p:cNvSpPr>
            <a:spLocks noGrp="1"/>
          </p:cNvSpPr>
          <p:nvPr>
            <p:ph idx="1"/>
          </p:nvPr>
        </p:nvSpPr>
        <p:spPr/>
        <p:txBody>
          <a:bodyPr>
            <a:normAutofit lnSpcReduction="10000"/>
          </a:bodyPr>
          <a:lstStyle/>
          <a:p>
            <a:endParaRPr lang="pl-PL" dirty="0"/>
          </a:p>
          <a:p>
            <a:r>
              <a:rPr lang="pl-PL" dirty="0"/>
              <a:t>    niższe ryzyko śmierci wywołanej chorobą niedokrwienną serca</a:t>
            </a:r>
          </a:p>
          <a:p>
            <a:r>
              <a:rPr lang="pl-PL" dirty="0"/>
              <a:t>    niższy poziom cholesterolu LDL, co zmniejsza ryzyko miażdżycy</a:t>
            </a:r>
          </a:p>
          <a:p>
            <a:r>
              <a:rPr lang="pl-PL" dirty="0"/>
              <a:t>    niższe ciśnienie krwi</a:t>
            </a:r>
          </a:p>
          <a:p>
            <a:r>
              <a:rPr lang="pl-PL" dirty="0"/>
              <a:t>    mniejszy wskaźnik zapadalności na nadciśnienie tętnicze</a:t>
            </a:r>
          </a:p>
          <a:p>
            <a:r>
              <a:rPr lang="pl-PL" dirty="0"/>
              <a:t>    mniejsze ryzyko cukrzycy typu B</a:t>
            </a:r>
          </a:p>
          <a:p>
            <a:r>
              <a:rPr lang="pl-PL" dirty="0"/>
              <a:t>    ograniczenie otyłości – niższy wskaźnik BMI</a:t>
            </a:r>
          </a:p>
          <a:p>
            <a:r>
              <a:rPr lang="pl-PL" dirty="0"/>
              <a:t>    niższa zapadalność na choroby nowotworowe</a:t>
            </a:r>
          </a:p>
          <a:p>
            <a:r>
              <a:rPr lang="pl-PL" dirty="0"/>
              <a:t>    zmniejszone ryzyko chorób przewlekłych</a:t>
            </a:r>
          </a:p>
          <a:p>
            <a:endParaRPr lang="pl-PL" dirty="0"/>
          </a:p>
        </p:txBody>
      </p:sp>
    </p:spTree>
    <p:extLst>
      <p:ext uri="{BB962C8B-B14F-4D97-AF65-F5344CB8AC3E}">
        <p14:creationId xmlns:p14="http://schemas.microsoft.com/office/powerpoint/2010/main" xmlns="" val="85494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8B7AC7C-BDE8-41B9-BE64-1D3B501A8822}"/>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D8D6AF60-3EA5-4108-9154-08E204CF3B77}"/>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4013437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79B95E2-A04F-456F-BD81-3041BFEB561C}"/>
              </a:ext>
            </a:extLst>
          </p:cNvPr>
          <p:cNvSpPr>
            <a:spLocks noGrp="1"/>
          </p:cNvSpPr>
          <p:nvPr>
            <p:ph type="title"/>
          </p:nvPr>
        </p:nvSpPr>
        <p:spPr/>
        <p:txBody>
          <a:bodyPr/>
          <a:lstStyle/>
          <a:p>
            <a:r>
              <a:rPr lang="pl-PL" dirty="0"/>
              <a:t>   </a:t>
            </a:r>
            <a:br>
              <a:rPr lang="pl-PL" dirty="0"/>
            </a:br>
            <a:endParaRPr lang="pl-PL" dirty="0"/>
          </a:p>
        </p:txBody>
      </p:sp>
      <p:sp>
        <p:nvSpPr>
          <p:cNvPr id="3" name="Symbol zastępczy zawartości 2">
            <a:extLst>
              <a:ext uri="{FF2B5EF4-FFF2-40B4-BE49-F238E27FC236}">
                <a16:creationId xmlns:a16="http://schemas.microsoft.com/office/drawing/2014/main" xmlns="" id="{160A4BA0-1009-4302-9BFF-879129F08CAF}"/>
              </a:ext>
            </a:extLst>
          </p:cNvPr>
          <p:cNvSpPr>
            <a:spLocks noGrp="1"/>
          </p:cNvSpPr>
          <p:nvPr>
            <p:ph idx="1"/>
          </p:nvPr>
        </p:nvSpPr>
        <p:spPr>
          <a:xfrm>
            <a:off x="701335" y="1349406"/>
            <a:ext cx="10483789" cy="5508594"/>
          </a:xfrm>
        </p:spPr>
        <p:txBody>
          <a:bodyPr>
            <a:normAutofit/>
          </a:bodyPr>
          <a:lstStyle/>
          <a:p>
            <a:pPr marL="0" indent="0" algn="ctr">
              <a:buNone/>
            </a:pPr>
            <a:r>
              <a:rPr lang="pl-PL" dirty="0"/>
              <a:t>Korzyści te wynikają ze zmniejszonego spożycia tłuszczów nasyconych i cholesterolu w połączeniu ze zwiększonym spożyciem warzyw i owoców, bogatych w witaminy i związki bioaktywne. Wegetarianie i weganie zwykle uważniej wybierają produkty spożywcze,  rezygnując z zawierających konserwanty, sztuczne barwniki i sztuczne aromaty. Poszukują produktów o wysokiej, korzystnej dla człowieka bioenergii, oraz potraw lekkostrawnych, o wysokiej przyswajalności składników odżywczych. Unikają jedzenia w przypadkowych miejscach, a czasami ograniczają używki. Często po prostu żyją zdrowiej, nie zaniedbując aktywności fizycznej.</a:t>
            </a:r>
          </a:p>
        </p:txBody>
      </p:sp>
    </p:spTree>
    <p:extLst>
      <p:ext uri="{BB962C8B-B14F-4D97-AF65-F5344CB8AC3E}">
        <p14:creationId xmlns:p14="http://schemas.microsoft.com/office/powerpoint/2010/main" xmlns="" val="3216452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3DDEA00-E2BE-4E75-88A4-6BD3D3501197}"/>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C44CBBD2-B7CC-4B2D-BF16-EE381EC43821}"/>
              </a:ext>
            </a:extLst>
          </p:cNvPr>
          <p:cNvPicPr>
            <a:picLocks noGrp="1" noChangeAspect="1"/>
          </p:cNvPicPr>
          <p:nvPr>
            <p:ph idx="1"/>
          </p:nvPr>
        </p:nvPicPr>
        <p:blipFill>
          <a:blip r:embed="rId2" cstate="print"/>
          <a:stretch>
            <a:fillRect/>
          </a:stretch>
        </p:blipFill>
        <p:spPr>
          <a:xfrm>
            <a:off x="0" y="0"/>
            <a:ext cx="12192000" cy="6857999"/>
          </a:xfrm>
          <a:prstGeom prst="rect">
            <a:avLst/>
          </a:prstGeom>
        </p:spPr>
      </p:pic>
    </p:spTree>
    <p:extLst>
      <p:ext uri="{BB962C8B-B14F-4D97-AF65-F5344CB8AC3E}">
        <p14:creationId xmlns:p14="http://schemas.microsoft.com/office/powerpoint/2010/main" xmlns="" val="4240707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EE29F29-B7D9-419D-961E-25429E7E1039}"/>
              </a:ext>
            </a:extLst>
          </p:cNvPr>
          <p:cNvSpPr>
            <a:spLocks noGrp="1"/>
          </p:cNvSpPr>
          <p:nvPr>
            <p:ph type="title"/>
          </p:nvPr>
        </p:nvSpPr>
        <p:spPr/>
        <p:txBody>
          <a:bodyPr>
            <a:normAutofit fontScale="90000"/>
          </a:bodyPr>
          <a:lstStyle/>
          <a:p>
            <a:pPr algn="ctr"/>
            <a:r>
              <a:rPr lang="pl-PL" b="1" dirty="0"/>
              <a:t>Niektórzy z nas w trosce o środowisko segregują odpady, jednak czy to wystarczy?</a:t>
            </a:r>
          </a:p>
        </p:txBody>
      </p:sp>
      <p:sp>
        <p:nvSpPr>
          <p:cNvPr id="3" name="Symbol zastępczy zawartości 2">
            <a:extLst>
              <a:ext uri="{FF2B5EF4-FFF2-40B4-BE49-F238E27FC236}">
                <a16:creationId xmlns:a16="http://schemas.microsoft.com/office/drawing/2014/main" xmlns="" id="{7EAC3A9F-D499-4A89-817F-D4CBF6BADA4B}"/>
              </a:ext>
            </a:extLst>
          </p:cNvPr>
          <p:cNvSpPr>
            <a:spLocks noGrp="1"/>
          </p:cNvSpPr>
          <p:nvPr>
            <p:ph idx="1"/>
          </p:nvPr>
        </p:nvSpPr>
        <p:spPr>
          <a:xfrm>
            <a:off x="1065320" y="2246050"/>
            <a:ext cx="10120544" cy="4246825"/>
          </a:xfrm>
        </p:spPr>
        <p:txBody>
          <a:bodyPr>
            <a:noAutofit/>
          </a:bodyPr>
          <a:lstStyle/>
          <a:p>
            <a:pPr marL="0" indent="0" algn="ctr">
              <a:buNone/>
            </a:pPr>
            <a:r>
              <a:rPr lang="pl-PL" sz="3200" dirty="0"/>
              <a:t>W 2016 r. w Polsce na jednego mieszkańca przypadała produkcja 303 kg odpadów rocznie, w 2017 r. było to 311 kg, a w 2018r. wielkość ta osiągnęła poziom 320 kg. Obserwowana jest znaczna tendencja wzrostowa i trend ten z całą pewnością utrzyma się w latach następnych. Niestety, poziom recyklingu w naszym kraju wynosi zaledwie 27%. W krajach takich jak Austria, Luksemburg czy Szwajcaria poziom odzysku i przekształcania odpadów w nowe przedmioty sięga niemal 100%.</a:t>
            </a:r>
          </a:p>
        </p:txBody>
      </p:sp>
    </p:spTree>
    <p:extLst>
      <p:ext uri="{BB962C8B-B14F-4D97-AF65-F5344CB8AC3E}">
        <p14:creationId xmlns:p14="http://schemas.microsoft.com/office/powerpoint/2010/main" xmlns="" val="3985239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A2B6F94-4F72-420C-B108-C7C9BB494E94}"/>
              </a:ext>
            </a:extLst>
          </p:cNvPr>
          <p:cNvSpPr>
            <a:spLocks noGrp="1"/>
          </p:cNvSpPr>
          <p:nvPr>
            <p:ph type="title"/>
          </p:nvPr>
        </p:nvSpPr>
        <p:spPr/>
        <p:txBody>
          <a:bodyPr>
            <a:normAutofit/>
          </a:bodyPr>
          <a:lstStyle/>
          <a:p>
            <a:pPr algn="ctr"/>
            <a:r>
              <a:rPr lang="pl-PL" sz="7200" b="1" dirty="0"/>
              <a:t>Fast </a:t>
            </a:r>
            <a:r>
              <a:rPr lang="pl-PL" sz="7200" b="1" dirty="0" err="1"/>
              <a:t>fashion</a:t>
            </a:r>
            <a:r>
              <a:rPr lang="pl-PL" sz="7200" b="1" dirty="0"/>
              <a:t> </a:t>
            </a:r>
          </a:p>
        </p:txBody>
      </p:sp>
      <p:sp>
        <p:nvSpPr>
          <p:cNvPr id="3" name="Symbol zastępczy zawartości 2">
            <a:extLst>
              <a:ext uri="{FF2B5EF4-FFF2-40B4-BE49-F238E27FC236}">
                <a16:creationId xmlns:a16="http://schemas.microsoft.com/office/drawing/2014/main" xmlns="" id="{DC1527EA-FB04-4D5C-ABF7-D904FA0178D3}"/>
              </a:ext>
            </a:extLst>
          </p:cNvPr>
          <p:cNvSpPr>
            <a:spLocks noGrp="1"/>
          </p:cNvSpPr>
          <p:nvPr>
            <p:ph idx="1"/>
          </p:nvPr>
        </p:nvSpPr>
        <p:spPr/>
        <p:txBody>
          <a:bodyPr>
            <a:normAutofit/>
          </a:bodyPr>
          <a:lstStyle/>
          <a:p>
            <a:pPr marL="0" indent="0" algn="ctr">
              <a:buNone/>
            </a:pPr>
            <a:r>
              <a:rPr lang="pl-PL" dirty="0"/>
              <a:t>Trendy odzieżowe zmieniają się szybciej niż pory roku. W kwietniu producenci odzieży próbują przekonać miliardy konsumentów, że spodnie kupione w marcu już nie są w modzie. Tak samo jak płaszcz, sukienka i koszula. A skoro decydujemy się na wymianę niemal całej garderoby, przydałoby się też zaopatrzyć w nowe, pasujące kolorem i fasonem dodatki. Tak właśnie działa Fast </a:t>
            </a:r>
            <a:r>
              <a:rPr lang="pl-PL" dirty="0" err="1"/>
              <a:t>Fashion</a:t>
            </a:r>
            <a:r>
              <a:rPr lang="pl-PL" dirty="0"/>
              <a:t>. Ale to tylko wierzchołek góry lodowej.</a:t>
            </a:r>
          </a:p>
        </p:txBody>
      </p:sp>
    </p:spTree>
    <p:extLst>
      <p:ext uri="{BB962C8B-B14F-4D97-AF65-F5344CB8AC3E}">
        <p14:creationId xmlns:p14="http://schemas.microsoft.com/office/powerpoint/2010/main" xmlns="" val="22091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B249B29-4F3D-4EE3-982C-EF358630CB78}"/>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01AB00C9-BB7A-401A-98A2-B8A7339B4F4B}"/>
              </a:ext>
            </a:extLst>
          </p:cNvPr>
          <p:cNvPicPr>
            <a:picLocks noGrp="1" noChangeAspect="1"/>
          </p:cNvPicPr>
          <p:nvPr>
            <p:ph idx="1"/>
          </p:nvPr>
        </p:nvPicPr>
        <p:blipFill>
          <a:blip r:embed="rId2"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xmlns="" val="298665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7D163B8-58A1-42AC-A882-36C15E82EEDA}"/>
              </a:ext>
            </a:extLst>
          </p:cNvPr>
          <p:cNvSpPr>
            <a:spLocks noGrp="1"/>
          </p:cNvSpPr>
          <p:nvPr>
            <p:ph type="title"/>
          </p:nvPr>
        </p:nvSpPr>
        <p:spPr>
          <a:xfrm>
            <a:off x="838200" y="816746"/>
            <a:ext cx="10515600" cy="873942"/>
          </a:xfrm>
        </p:spPr>
        <p:txBody>
          <a:bodyPr>
            <a:normAutofit fontScale="90000"/>
          </a:bodyPr>
          <a:lstStyle/>
          <a:p>
            <a:pPr algn="ctr"/>
            <a:r>
              <a:rPr lang="pl-PL" b="1" dirty="0"/>
              <a:t>     </a:t>
            </a:r>
            <a:r>
              <a:rPr lang="pl-PL" sz="7200" b="1" dirty="0"/>
              <a:t>Czym jest Fast </a:t>
            </a:r>
            <a:r>
              <a:rPr lang="pl-PL" sz="7200" b="1" dirty="0" err="1"/>
              <a:t>Fashion</a:t>
            </a:r>
            <a:r>
              <a:rPr lang="pl-PL" sz="7200" b="1" dirty="0"/>
              <a:t>?</a:t>
            </a:r>
            <a:br>
              <a:rPr lang="pl-PL" sz="7200" b="1" dirty="0"/>
            </a:br>
            <a:endParaRPr lang="pl-PL" sz="7200" b="1" dirty="0"/>
          </a:p>
        </p:txBody>
      </p:sp>
      <p:sp>
        <p:nvSpPr>
          <p:cNvPr id="3" name="Symbol zastępczy zawartości 2">
            <a:extLst>
              <a:ext uri="{FF2B5EF4-FFF2-40B4-BE49-F238E27FC236}">
                <a16:creationId xmlns:a16="http://schemas.microsoft.com/office/drawing/2014/main" xmlns="" id="{F30C7D9F-D951-491D-9436-D307328C3CF6}"/>
              </a:ext>
            </a:extLst>
          </p:cNvPr>
          <p:cNvSpPr>
            <a:spLocks noGrp="1"/>
          </p:cNvSpPr>
          <p:nvPr>
            <p:ph idx="1"/>
          </p:nvPr>
        </p:nvSpPr>
        <p:spPr/>
        <p:txBody>
          <a:bodyPr>
            <a:normAutofit/>
          </a:bodyPr>
          <a:lstStyle/>
          <a:p>
            <a:pPr marL="0" indent="0">
              <a:buNone/>
            </a:pPr>
            <a:r>
              <a:rPr lang="pl-PL" dirty="0"/>
              <a:t>Fast </a:t>
            </a:r>
            <a:r>
              <a:rPr lang="pl-PL" dirty="0" err="1"/>
              <a:t>Fashion</a:t>
            </a:r>
            <a:r>
              <a:rPr lang="pl-PL" dirty="0"/>
              <a:t> jest modelem biznesowym, wdrażanym przez dużych detalistów operujących na rynku masowym. Zakłada on kopiowanie trendów modowych promowanych na wybiegach lub w magazynach o modzie, a następnie masową produkcję ubrań sprzedawanych po niskich cenach. Wymiana kolekcji następuje zazwyczaj co sezon.</a:t>
            </a:r>
          </a:p>
        </p:txBody>
      </p:sp>
    </p:spTree>
    <p:extLst>
      <p:ext uri="{BB962C8B-B14F-4D97-AF65-F5344CB8AC3E}">
        <p14:creationId xmlns:p14="http://schemas.microsoft.com/office/powerpoint/2010/main" xmlns="" val="2440320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609932C-7D53-4CB3-BA27-03498E307CF8}"/>
              </a:ext>
            </a:extLst>
          </p:cNvPr>
          <p:cNvSpPr>
            <a:spLocks noGrp="1"/>
          </p:cNvSpPr>
          <p:nvPr>
            <p:ph type="title"/>
          </p:nvPr>
        </p:nvSpPr>
        <p:spPr>
          <a:xfrm>
            <a:off x="838200" y="967666"/>
            <a:ext cx="10515600" cy="723022"/>
          </a:xfrm>
        </p:spPr>
        <p:txBody>
          <a:bodyPr>
            <a:noAutofit/>
          </a:bodyPr>
          <a:lstStyle/>
          <a:p>
            <a:pPr algn="ctr"/>
            <a:r>
              <a:rPr lang="pl-PL" sz="7200" b="1" dirty="0"/>
              <a:t>Siedem grzechów głównych Fast </a:t>
            </a:r>
            <a:r>
              <a:rPr lang="pl-PL" sz="7200" b="1" dirty="0" err="1"/>
              <a:t>Fashion</a:t>
            </a:r>
            <a:endParaRPr lang="pl-PL" sz="7200" b="1" dirty="0"/>
          </a:p>
        </p:txBody>
      </p:sp>
      <p:sp>
        <p:nvSpPr>
          <p:cNvPr id="3" name="Symbol zastępczy zawartości 2">
            <a:extLst>
              <a:ext uri="{FF2B5EF4-FFF2-40B4-BE49-F238E27FC236}">
                <a16:creationId xmlns:a16="http://schemas.microsoft.com/office/drawing/2014/main" xmlns="" id="{50E98902-B1F7-4069-99B9-8BFC20A82694}"/>
              </a:ext>
            </a:extLst>
          </p:cNvPr>
          <p:cNvSpPr>
            <a:spLocks noGrp="1"/>
          </p:cNvSpPr>
          <p:nvPr>
            <p:ph idx="1"/>
          </p:nvPr>
        </p:nvSpPr>
        <p:spPr>
          <a:xfrm>
            <a:off x="838200" y="2716567"/>
            <a:ext cx="10515600" cy="3460396"/>
          </a:xfrm>
        </p:spPr>
        <p:txBody>
          <a:bodyPr/>
          <a:lstStyle/>
          <a:p>
            <a:pPr marL="0" indent="0" algn="ctr">
              <a:buNone/>
            </a:pPr>
            <a:r>
              <a:rPr lang="pl-PL" dirty="0"/>
              <a:t>Ubrania Fast </a:t>
            </a:r>
            <a:r>
              <a:rPr lang="pl-PL" dirty="0" err="1"/>
              <a:t>Fashion</a:t>
            </a:r>
            <a:r>
              <a:rPr lang="pl-PL" dirty="0"/>
              <a:t> są relatywnie tanie. Dla pewnych społeczności w zachodnich krajach rozwiniętych – niemal darmowe. Jednak kiedy przeanalizujemy łańcuch dostaw, na jaw zaczynają wychodzić poważne problemy – od hodowli surowców, po niskie płace, jakie otrzymują osoby szyjące odzież. Dodatkowo brakuje przepisów prawnych regulujących przemysł odzieżowy w dostatecznym stopniu.</a:t>
            </a:r>
          </a:p>
        </p:txBody>
      </p:sp>
    </p:spTree>
    <p:extLst>
      <p:ext uri="{BB962C8B-B14F-4D97-AF65-F5344CB8AC3E}">
        <p14:creationId xmlns:p14="http://schemas.microsoft.com/office/powerpoint/2010/main" xmlns="" val="1537313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35E56EE-FF00-445D-96C7-9D0ECC4AD41F}"/>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7F118075-D02B-47CD-B821-76933F4D9691}"/>
              </a:ext>
            </a:extLst>
          </p:cNvPr>
          <p:cNvPicPr>
            <a:picLocks noGrp="1" noChangeAspect="1"/>
          </p:cNvPicPr>
          <p:nvPr>
            <p:ph idx="1"/>
          </p:nvPr>
        </p:nvPicPr>
        <p:blipFill>
          <a:blip r:embed="rId2" cstate="print"/>
          <a:stretch>
            <a:fillRect/>
          </a:stretch>
        </p:blipFill>
        <p:spPr>
          <a:xfrm>
            <a:off x="-38352" y="0"/>
            <a:ext cx="12230352" cy="6858000"/>
          </a:xfrm>
          <a:prstGeom prst="rect">
            <a:avLst/>
          </a:prstGeom>
        </p:spPr>
      </p:pic>
    </p:spTree>
    <p:extLst>
      <p:ext uri="{BB962C8B-B14F-4D97-AF65-F5344CB8AC3E}">
        <p14:creationId xmlns:p14="http://schemas.microsoft.com/office/powerpoint/2010/main" xmlns="" val="1040858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9D6C69F-DB06-45DC-8608-3F889F66FD19}"/>
              </a:ext>
            </a:extLst>
          </p:cNvPr>
          <p:cNvSpPr>
            <a:spLocks noGrp="1"/>
          </p:cNvSpPr>
          <p:nvPr>
            <p:ph type="title"/>
          </p:nvPr>
        </p:nvSpPr>
        <p:spPr/>
        <p:txBody>
          <a:bodyPr/>
          <a:lstStyle/>
          <a:p>
            <a:r>
              <a:rPr lang="pl-PL" dirty="0"/>
              <a:t>   </a:t>
            </a:r>
            <a:br>
              <a:rPr lang="pl-PL" dirty="0"/>
            </a:br>
            <a:endParaRPr lang="pl-PL" dirty="0"/>
          </a:p>
        </p:txBody>
      </p:sp>
      <p:pic>
        <p:nvPicPr>
          <p:cNvPr id="7" name="Symbol zastępczy zawartości 6">
            <a:extLst>
              <a:ext uri="{FF2B5EF4-FFF2-40B4-BE49-F238E27FC236}">
                <a16:creationId xmlns:a16="http://schemas.microsoft.com/office/drawing/2014/main" xmlns="" id="{28D1A94E-1607-400B-84D5-A2FFCFDCE128}"/>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p:spPr>
      </p:pic>
    </p:spTree>
    <p:extLst>
      <p:ext uri="{BB962C8B-B14F-4D97-AF65-F5344CB8AC3E}">
        <p14:creationId xmlns:p14="http://schemas.microsoft.com/office/powerpoint/2010/main" xmlns="" val="3406210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59384BC-AEBA-410A-8EED-82780FAD4439}"/>
              </a:ext>
            </a:extLst>
          </p:cNvPr>
          <p:cNvSpPr>
            <a:spLocks noGrp="1"/>
          </p:cNvSpPr>
          <p:nvPr>
            <p:ph type="title"/>
          </p:nvPr>
        </p:nvSpPr>
        <p:spPr>
          <a:xfrm>
            <a:off x="838200" y="142043"/>
            <a:ext cx="10515600" cy="1305017"/>
          </a:xfrm>
        </p:spPr>
        <p:txBody>
          <a:bodyPr>
            <a:normAutofit/>
          </a:bodyPr>
          <a:lstStyle/>
          <a:p>
            <a:pPr algn="ctr"/>
            <a:r>
              <a:rPr lang="pl-PL" sz="7200" b="1" dirty="0"/>
              <a:t>Fast </a:t>
            </a:r>
            <a:r>
              <a:rPr lang="pl-PL" sz="7200" b="1" dirty="0" err="1"/>
              <a:t>Fashion</a:t>
            </a:r>
            <a:r>
              <a:rPr lang="pl-PL" sz="7200" b="1" dirty="0"/>
              <a:t> i środowisko</a:t>
            </a:r>
          </a:p>
        </p:txBody>
      </p:sp>
      <p:sp>
        <p:nvSpPr>
          <p:cNvPr id="3" name="Symbol zastępczy zawartości 2">
            <a:extLst>
              <a:ext uri="{FF2B5EF4-FFF2-40B4-BE49-F238E27FC236}">
                <a16:creationId xmlns:a16="http://schemas.microsoft.com/office/drawing/2014/main" xmlns="" id="{F159C253-06D7-48C5-A2CE-A4580D356F0E}"/>
              </a:ext>
            </a:extLst>
          </p:cNvPr>
          <p:cNvSpPr>
            <a:spLocks noGrp="1"/>
          </p:cNvSpPr>
          <p:nvPr>
            <p:ph idx="1"/>
          </p:nvPr>
        </p:nvSpPr>
        <p:spPr>
          <a:xfrm>
            <a:off x="363985" y="1447060"/>
            <a:ext cx="11558726" cy="5193437"/>
          </a:xfrm>
        </p:spPr>
        <p:txBody>
          <a:bodyPr>
            <a:normAutofit lnSpcReduction="10000"/>
          </a:bodyPr>
          <a:lstStyle/>
          <a:p>
            <a:r>
              <a:rPr lang="pl-PL" dirty="0"/>
              <a:t>Celem Fast </a:t>
            </a:r>
            <a:r>
              <a:rPr lang="pl-PL" dirty="0" err="1"/>
              <a:t>Fashion</a:t>
            </a:r>
            <a:r>
              <a:rPr lang="pl-PL" dirty="0"/>
              <a:t> jest wyprodukowanie jak największej optymalnej ilości sztuk ubrań – jak najszybciej i jak najtaniej. W tym przypadku koszty tnie się zwłaszcza tam, gdzie w grę wchodzi środowisko naturalne.</a:t>
            </a:r>
          </a:p>
          <a:p>
            <a:endParaRPr lang="pl-PL" dirty="0"/>
          </a:p>
          <a:p>
            <a:r>
              <a:rPr lang="pl-PL" dirty="0"/>
              <a:t>Emisja gazów cieplarnianych. Przemysł odzieżowy odpowiada za większą emisję gazów cieplarnianych niż międzynarodowa spedycja i lotnictwo razem wzięte. </a:t>
            </a:r>
          </a:p>
          <a:p>
            <a:endParaRPr lang="pl-PL" dirty="0"/>
          </a:p>
          <a:p>
            <a:r>
              <a:rPr lang="pl-PL" dirty="0"/>
              <a:t>Tekstylia. Do najpopularniejszych tkanin używanych przez detalistów odzieżowych należy poliester, zaliczany do plastiku. Podczas prania odzieży  z poliestru, cząsteczki </a:t>
            </a:r>
            <a:r>
              <a:rPr lang="pl-PL" dirty="0" err="1"/>
              <a:t>mikroplastiku</a:t>
            </a:r>
            <a:r>
              <a:rPr lang="pl-PL" dirty="0"/>
              <a:t> przedostają się do wody. Natomiast ich niewielkie rozmiary uniemożliwiają ich odfiltrowanie. </a:t>
            </a:r>
          </a:p>
          <a:p>
            <a:endParaRPr lang="pl-PL" dirty="0"/>
          </a:p>
          <a:p>
            <a:r>
              <a:rPr lang="pl-PL" dirty="0"/>
              <a:t>W przypadku bawełny większość detalistów odzieżowych pozyskuje ten materiał z Indii. Uprawy tej rośliny zawierają bardzo dużo pestycydów i innych chemikaliów, które następnie trafiają do wód gruntowych, co ma ogromny wpływ na zdrowie ludzi. </a:t>
            </a:r>
          </a:p>
        </p:txBody>
      </p:sp>
    </p:spTree>
    <p:extLst>
      <p:ext uri="{BB962C8B-B14F-4D97-AF65-F5344CB8AC3E}">
        <p14:creationId xmlns:p14="http://schemas.microsoft.com/office/powerpoint/2010/main" xmlns="" val="3731576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9F80019-11A2-4C62-AE33-99F7538A1072}"/>
              </a:ext>
            </a:extLst>
          </p:cNvPr>
          <p:cNvSpPr>
            <a:spLocks noGrp="1"/>
          </p:cNvSpPr>
          <p:nvPr>
            <p:ph type="title"/>
          </p:nvPr>
        </p:nvSpPr>
        <p:spPr/>
        <p:txBody>
          <a:bodyPr/>
          <a:lstStyle/>
          <a:p>
            <a:r>
              <a:rPr lang="pl-PL" dirty="0"/>
              <a:t>    </a:t>
            </a:r>
            <a:br>
              <a:rPr lang="pl-PL" dirty="0"/>
            </a:br>
            <a:endParaRPr lang="pl-PL" dirty="0"/>
          </a:p>
        </p:txBody>
      </p:sp>
      <p:sp>
        <p:nvSpPr>
          <p:cNvPr id="3" name="Symbol zastępczy zawartości 2">
            <a:extLst>
              <a:ext uri="{FF2B5EF4-FFF2-40B4-BE49-F238E27FC236}">
                <a16:creationId xmlns:a16="http://schemas.microsoft.com/office/drawing/2014/main" xmlns="" id="{5B1A5914-E1F8-4DF2-857D-377DF2BE3761}"/>
              </a:ext>
            </a:extLst>
          </p:cNvPr>
          <p:cNvSpPr>
            <a:spLocks noGrp="1"/>
          </p:cNvSpPr>
          <p:nvPr>
            <p:ph idx="1"/>
          </p:nvPr>
        </p:nvSpPr>
        <p:spPr>
          <a:xfrm>
            <a:off x="838200" y="727969"/>
            <a:ext cx="10515600" cy="5448994"/>
          </a:xfrm>
        </p:spPr>
        <p:txBody>
          <a:bodyPr>
            <a:normAutofit/>
          </a:bodyPr>
          <a:lstStyle/>
          <a:p>
            <a:r>
              <a:rPr lang="pl-PL" dirty="0"/>
              <a:t>Barwniki. Przemysł odzieżowy używa wielu syntetycznych barwników, takich jak dyspergatory, kwasy i barwniki azowe, aby wykreować bogate kolorystycznie ubrania. Do stworzenia jednej tony barwnika potrzeba 200 ton wody, która powraca do natury jako toksyczny ściek. Utylizacja ścieków nie jest prawnie uregulowana, zatem wielkie marki i właściciele fabryk nie ponoszą odpowiedzialności za szkody, jakie wyrządza to lokalnym społecznościom i środowisku. </a:t>
            </a:r>
          </a:p>
          <a:p>
            <a:endParaRPr lang="pl-PL" dirty="0"/>
          </a:p>
          <a:p>
            <a:r>
              <a:rPr lang="pl-PL" dirty="0"/>
              <a:t>Wysypiska i odpady. Agencja Ochrony Środowiska szacuje, że odpady tkaninowe zajmują niemal 5% światowych wysypisk, natomiast przeciętny Amerykanin wyrzuca rocznie ok. 32 kilogramów ubrań i innych artykułów tekstylnych. Ponadto wiele marek spala nadwyżki swoich ubrań, ponieważ ich sprzedaż po bardzo niskiej cenie „negatywnie wpłynęłaby na wizerunek”. </a:t>
            </a:r>
          </a:p>
        </p:txBody>
      </p:sp>
    </p:spTree>
    <p:extLst>
      <p:ext uri="{BB962C8B-B14F-4D97-AF65-F5344CB8AC3E}">
        <p14:creationId xmlns:p14="http://schemas.microsoft.com/office/powerpoint/2010/main" xmlns="" val="3590924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E12AFD3-EA7F-4E56-8C24-E2ECA7180C01}"/>
              </a:ext>
            </a:extLst>
          </p:cNvPr>
          <p:cNvSpPr>
            <a:spLocks noGrp="1"/>
          </p:cNvSpPr>
          <p:nvPr>
            <p:ph type="title"/>
          </p:nvPr>
        </p:nvSpPr>
        <p:spPr/>
        <p:txBody>
          <a:bodyPr/>
          <a:lstStyle/>
          <a:p>
            <a:r>
              <a:rPr lang="pl-PL" dirty="0"/>
              <a:t>    </a:t>
            </a:r>
            <a:br>
              <a:rPr lang="pl-PL" dirty="0"/>
            </a:br>
            <a:endParaRPr lang="pl-PL" dirty="0"/>
          </a:p>
        </p:txBody>
      </p:sp>
      <p:pic>
        <p:nvPicPr>
          <p:cNvPr id="5" name="Symbol zastępczy zawartości 4">
            <a:extLst>
              <a:ext uri="{FF2B5EF4-FFF2-40B4-BE49-F238E27FC236}">
                <a16:creationId xmlns:a16="http://schemas.microsoft.com/office/drawing/2014/main" xmlns="" id="{CA28F21B-2DD9-445F-B00C-2E561D9C310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p:spPr>
      </p:pic>
    </p:spTree>
    <p:extLst>
      <p:ext uri="{BB962C8B-B14F-4D97-AF65-F5344CB8AC3E}">
        <p14:creationId xmlns:p14="http://schemas.microsoft.com/office/powerpoint/2010/main" xmlns="" val="472108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35C79D1-AE8F-40D7-90E7-0AAF58354D11}"/>
              </a:ext>
            </a:extLst>
          </p:cNvPr>
          <p:cNvSpPr>
            <a:spLocks noGrp="1"/>
          </p:cNvSpPr>
          <p:nvPr>
            <p:ph type="title"/>
          </p:nvPr>
        </p:nvSpPr>
        <p:spPr>
          <a:xfrm>
            <a:off x="838200" y="168676"/>
            <a:ext cx="10515600" cy="1491448"/>
          </a:xfrm>
        </p:spPr>
        <p:txBody>
          <a:bodyPr>
            <a:noAutofit/>
          </a:bodyPr>
          <a:lstStyle/>
          <a:p>
            <a:pPr algn="ctr"/>
            <a:r>
              <a:rPr lang="pl-PL" sz="5400" b="1" dirty="0"/>
              <a:t>Jak rozpoznać markę Fast </a:t>
            </a:r>
            <a:r>
              <a:rPr lang="pl-PL" sz="5400" b="1" dirty="0" err="1"/>
              <a:t>Fashion</a:t>
            </a:r>
            <a:r>
              <a:rPr lang="pl-PL" sz="5400" b="1" dirty="0"/>
              <a:t>?</a:t>
            </a:r>
          </a:p>
        </p:txBody>
      </p:sp>
      <p:sp>
        <p:nvSpPr>
          <p:cNvPr id="3" name="Symbol zastępczy zawartości 2">
            <a:extLst>
              <a:ext uri="{FF2B5EF4-FFF2-40B4-BE49-F238E27FC236}">
                <a16:creationId xmlns:a16="http://schemas.microsoft.com/office/drawing/2014/main" xmlns="" id="{EBFA2E88-D293-426D-833B-CBCBA44510F9}"/>
              </a:ext>
            </a:extLst>
          </p:cNvPr>
          <p:cNvSpPr>
            <a:spLocks noGrp="1"/>
          </p:cNvSpPr>
          <p:nvPr>
            <p:ph idx="1"/>
          </p:nvPr>
        </p:nvSpPr>
        <p:spPr>
          <a:xfrm>
            <a:off x="426128" y="1491448"/>
            <a:ext cx="11345662" cy="5273335"/>
          </a:xfrm>
        </p:spPr>
        <p:txBody>
          <a:bodyPr>
            <a:normAutofit/>
          </a:bodyPr>
          <a:lstStyle/>
          <a:p>
            <a:pPr marL="0" indent="0" algn="ctr">
              <a:buNone/>
            </a:pPr>
            <a:r>
              <a:rPr lang="pl-PL" dirty="0"/>
              <a:t> Z pewnością już teraz możesz wymienić kilka z nich. Jednak jeśli masz wątpliwości co do etyki danej firmy, oto kilka wskazówek, które pomogą ją zidentyfikować:</a:t>
            </a:r>
          </a:p>
          <a:p>
            <a:pPr marL="0" indent="0" algn="ctr">
              <a:buNone/>
            </a:pPr>
            <a:r>
              <a:rPr lang="pl-PL" dirty="0"/>
              <a:t>-Sprawdź, w jakim kraju firma produkuje odzież.</a:t>
            </a:r>
          </a:p>
          <a:p>
            <a:pPr marL="0" indent="0" algn="ctr">
              <a:buNone/>
            </a:pPr>
            <a:r>
              <a:rPr lang="pl-PL" dirty="0"/>
              <a:t>-Poszukaj informacji o łańcuchu dostaw danej marki. Firmy postępujące etycznie zazwyczaj nie mają problemów z umieszczeniem takich wiadomości na swojej stronie internetowej.</a:t>
            </a:r>
          </a:p>
          <a:p>
            <a:pPr marL="0" indent="0" algn="ctr">
              <a:buNone/>
            </a:pPr>
            <a:r>
              <a:rPr lang="pl-PL" dirty="0"/>
              <a:t>-Weź pod uwagę, jakie materiały przeważają w produktach marki – naturalne i z recyklingu, czy może syntetyczne?</a:t>
            </a:r>
          </a:p>
          <a:p>
            <a:pPr marL="0" indent="0" algn="ctr">
              <a:buNone/>
            </a:pPr>
            <a:r>
              <a:rPr lang="pl-PL" dirty="0"/>
              <a:t>-Określ trwałość ubrań marki. Czy po roku noszenia wyglądają równie dobrze jak na początku? Czy może tracą swój urok po dwóch praniach?</a:t>
            </a:r>
          </a:p>
          <a:p>
            <a:pPr marL="0" indent="0" algn="ctr">
              <a:buNone/>
            </a:pPr>
            <a:r>
              <a:rPr lang="pl-PL" dirty="0"/>
              <a:t>-Odpowiedz na pytanie, jak często pojawiają się nowe kolekcje? Raz na rok? Co miesiąc? A może każdego tygodnia?</a:t>
            </a:r>
          </a:p>
          <a:p>
            <a:pPr marL="0" indent="0" algn="ctr">
              <a:buNone/>
            </a:pPr>
            <a:r>
              <a:rPr lang="pl-PL" dirty="0"/>
              <a:t>  -Porównaj ubrania marki z kreacjami z pokazów mody. Jak duża jest szansa, że za miesiąc odzież będzie uważana za niemodną?</a:t>
            </a:r>
          </a:p>
        </p:txBody>
      </p:sp>
    </p:spTree>
    <p:extLst>
      <p:ext uri="{BB962C8B-B14F-4D97-AF65-F5344CB8AC3E}">
        <p14:creationId xmlns:p14="http://schemas.microsoft.com/office/powerpoint/2010/main" xmlns="" val="3648003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F0A7BE6-44A5-4D4A-83A5-C267FBBFE810}"/>
              </a:ext>
            </a:extLst>
          </p:cNvPr>
          <p:cNvSpPr>
            <a:spLocks noGrp="1"/>
          </p:cNvSpPr>
          <p:nvPr>
            <p:ph type="title"/>
          </p:nvPr>
        </p:nvSpPr>
        <p:spPr/>
        <p:txBody>
          <a:bodyPr/>
          <a:lstStyle/>
          <a:p>
            <a:r>
              <a:rPr lang="pl-PL" dirty="0"/>
              <a:t>  </a:t>
            </a:r>
            <a:br>
              <a:rPr lang="pl-PL" dirty="0"/>
            </a:br>
            <a:endParaRPr lang="pl-PL" dirty="0"/>
          </a:p>
        </p:txBody>
      </p:sp>
      <p:sp>
        <p:nvSpPr>
          <p:cNvPr id="3" name="Symbol zastępczy zawartości 2">
            <a:extLst>
              <a:ext uri="{FF2B5EF4-FFF2-40B4-BE49-F238E27FC236}">
                <a16:creationId xmlns:a16="http://schemas.microsoft.com/office/drawing/2014/main" xmlns="" id="{80FACB07-96A1-483B-99AF-B882E1465CA5}"/>
              </a:ext>
            </a:extLst>
          </p:cNvPr>
          <p:cNvSpPr>
            <a:spLocks noGrp="1"/>
          </p:cNvSpPr>
          <p:nvPr>
            <p:ph idx="1"/>
          </p:nvPr>
        </p:nvSpPr>
        <p:spPr>
          <a:xfrm>
            <a:off x="838200" y="1482571"/>
            <a:ext cx="10515600" cy="4694392"/>
          </a:xfrm>
        </p:spPr>
        <p:txBody>
          <a:bodyPr>
            <a:normAutofit/>
          </a:bodyPr>
          <a:lstStyle/>
          <a:p>
            <a:pPr marL="0" indent="0" algn="ctr">
              <a:buNone/>
            </a:pPr>
            <a:r>
              <a:rPr lang="pl-PL" sz="3200" dirty="0"/>
              <a:t>Polacy w 70% deklarują, że segregują odpady. Specjaliści przewidują, że w Polsce w ciągu następnych 15 lat wzrost odzysku z odpadów wzrośnie nawet o 15%. Żeby tak było, należy się zastanowić, jak postępować z odpadami, by do tego odzysku się przyczynić. Na podstawie najnowszych przepisów prawnych, wszystkie samorządy muszą wprowadzić system segregacji odpadów na 5 frakcji: plastik, metal, papier, szło, bioodpady oraz odpady zmieszane.</a:t>
            </a:r>
          </a:p>
        </p:txBody>
      </p:sp>
    </p:spTree>
    <p:extLst>
      <p:ext uri="{BB962C8B-B14F-4D97-AF65-F5344CB8AC3E}">
        <p14:creationId xmlns:p14="http://schemas.microsoft.com/office/powerpoint/2010/main" xmlns="" val="1005219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B382B37-215A-458C-8A5A-F44370B491A4}"/>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6DD882D7-81B3-412D-BE1D-B78FE8961C41}"/>
              </a:ext>
            </a:extLst>
          </p:cNvPr>
          <p:cNvPicPr>
            <a:picLocks noGrp="1" noChangeAspect="1"/>
          </p:cNvPicPr>
          <p:nvPr>
            <p:ph idx="1"/>
          </p:nvPr>
        </p:nvPicPr>
        <p:blipFill>
          <a:blip r:embed="rId2" cstate="print"/>
          <a:stretch>
            <a:fillRect/>
          </a:stretch>
        </p:blipFill>
        <p:spPr>
          <a:xfrm>
            <a:off x="2578" y="0"/>
            <a:ext cx="12189421" cy="6857999"/>
          </a:xfrm>
          <a:prstGeom prst="rect">
            <a:avLst/>
          </a:prstGeom>
        </p:spPr>
      </p:pic>
    </p:spTree>
    <p:extLst>
      <p:ext uri="{BB962C8B-B14F-4D97-AF65-F5344CB8AC3E}">
        <p14:creationId xmlns:p14="http://schemas.microsoft.com/office/powerpoint/2010/main" xmlns="" val="3756710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66A73EA-DDB2-48B9-A4EF-E6A9D7DA0BB1}"/>
              </a:ext>
            </a:extLst>
          </p:cNvPr>
          <p:cNvSpPr>
            <a:spLocks noGrp="1"/>
          </p:cNvSpPr>
          <p:nvPr>
            <p:ph type="title"/>
          </p:nvPr>
        </p:nvSpPr>
        <p:spPr/>
        <p:txBody>
          <a:bodyPr/>
          <a:lstStyle/>
          <a:p>
            <a:pPr algn="ctr"/>
            <a:r>
              <a:rPr lang="pl-PL" sz="7200" b="1" dirty="0"/>
              <a:t>Co możesz zrobić</a:t>
            </a:r>
            <a:r>
              <a:rPr lang="pl-PL" dirty="0"/>
              <a:t>?</a:t>
            </a:r>
          </a:p>
        </p:txBody>
      </p:sp>
      <p:sp>
        <p:nvSpPr>
          <p:cNvPr id="3" name="Symbol zastępczy zawartości 2">
            <a:extLst>
              <a:ext uri="{FF2B5EF4-FFF2-40B4-BE49-F238E27FC236}">
                <a16:creationId xmlns:a16="http://schemas.microsoft.com/office/drawing/2014/main" xmlns="" id="{B496A705-7CA1-4515-9928-164769C1D44D}"/>
              </a:ext>
            </a:extLst>
          </p:cNvPr>
          <p:cNvSpPr>
            <a:spLocks noGrp="1"/>
          </p:cNvSpPr>
          <p:nvPr>
            <p:ph idx="1"/>
          </p:nvPr>
        </p:nvSpPr>
        <p:spPr/>
        <p:txBody>
          <a:bodyPr>
            <a:normAutofit fontScale="85000" lnSpcReduction="20000"/>
          </a:bodyPr>
          <a:lstStyle/>
          <a:p>
            <a:pPr marL="0" indent="0">
              <a:buNone/>
            </a:pPr>
            <a:r>
              <a:rPr lang="pl-PL" dirty="0"/>
              <a:t>-Dbaj o ubrania, które już posiadasz i noś je jak najdłużej. Jeżeli są zepsute, nie wyrzucaj. Postaraj się je naprawić lub skorzystaj z usług krawcowej.</a:t>
            </a:r>
          </a:p>
          <a:p>
            <a:pPr marL="0" indent="0">
              <a:buNone/>
            </a:pPr>
            <a:r>
              <a:rPr lang="pl-PL" dirty="0"/>
              <a:t>-Jeśli ubranie już na ciebie nie pasuje, przekaż je organizacji wspierającej osoby potrzebujące.</a:t>
            </a:r>
          </a:p>
          <a:p>
            <a:pPr marL="0" indent="0">
              <a:buNone/>
            </a:pPr>
            <a:r>
              <a:rPr lang="pl-PL" dirty="0"/>
              <a:t>-Kupuj w </a:t>
            </a:r>
            <a:r>
              <a:rPr lang="pl-PL" dirty="0" err="1"/>
              <a:t>second-handach</a:t>
            </a:r>
            <a:r>
              <a:rPr lang="pl-PL" dirty="0"/>
              <a:t> lub za pomocą aplikacji typu </a:t>
            </a:r>
            <a:r>
              <a:rPr lang="pl-PL" dirty="0" err="1"/>
              <a:t>Vinted</a:t>
            </a:r>
            <a:r>
              <a:rPr lang="pl-PL" dirty="0"/>
              <a:t>. Bierz udział w targach lub wymianach ubrań.</a:t>
            </a:r>
          </a:p>
          <a:p>
            <a:pPr marL="0" indent="0">
              <a:buNone/>
            </a:pPr>
            <a:r>
              <a:rPr lang="pl-PL" dirty="0"/>
              <a:t>-Pożyczaj odzież od przyjaciół lub rodziny.</a:t>
            </a:r>
          </a:p>
          <a:p>
            <a:pPr marL="0" indent="0">
              <a:buNone/>
            </a:pPr>
            <a:r>
              <a:rPr lang="pl-PL" dirty="0"/>
              <a:t>-Jeżeli zbliża się ważna uroczystość, podczas której chcesz wyjątkowo wyglądać – wypożycz kreację.</a:t>
            </a:r>
          </a:p>
          <a:p>
            <a:pPr marL="0" indent="0">
              <a:buNone/>
            </a:pPr>
            <a:r>
              <a:rPr lang="pl-PL" dirty="0"/>
              <a:t>-Zainwestuj w ubrania wyprodukowane w sposób etyczny. Są one zazwyczaj droższe, jednak dzięki ich trwałości, będziesz mógł je nosić przez wiele lat. A osoba odpowiedzialna za ich uszycie otrzyma godne wynagrodzenie. </a:t>
            </a:r>
          </a:p>
          <a:p>
            <a:pPr marL="0" indent="0">
              <a:buNone/>
            </a:pPr>
            <a:r>
              <a:rPr lang="pl-PL" dirty="0"/>
              <a:t>-Naucz się szyć. Przerabiaj stare ubrania, lub uszyj całkiem nowe. Jest to nie tylko ogromna przysługa dla portfela i środowiska, lecz także dla twojej kreatywności</a:t>
            </a:r>
          </a:p>
        </p:txBody>
      </p:sp>
    </p:spTree>
    <p:extLst>
      <p:ext uri="{BB962C8B-B14F-4D97-AF65-F5344CB8AC3E}">
        <p14:creationId xmlns:p14="http://schemas.microsoft.com/office/powerpoint/2010/main" xmlns="" val="2223026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E77BB68-4E90-4F35-95A5-2F845A15C600}"/>
              </a:ext>
            </a:extLst>
          </p:cNvPr>
          <p:cNvSpPr>
            <a:spLocks noGrp="1"/>
          </p:cNvSpPr>
          <p:nvPr>
            <p:ph type="title"/>
          </p:nvPr>
        </p:nvSpPr>
        <p:spPr/>
        <p:txBody>
          <a:bodyPr/>
          <a:lstStyle/>
          <a:p>
            <a:r>
              <a:rPr lang="pl-PL" dirty="0"/>
              <a:t>  </a:t>
            </a:r>
            <a:br>
              <a:rPr lang="pl-PL" dirty="0"/>
            </a:br>
            <a:endParaRPr lang="pl-PL" dirty="0"/>
          </a:p>
        </p:txBody>
      </p:sp>
      <p:pic>
        <p:nvPicPr>
          <p:cNvPr id="5" name="Symbol zastępczy zawartości 4">
            <a:extLst>
              <a:ext uri="{FF2B5EF4-FFF2-40B4-BE49-F238E27FC236}">
                <a16:creationId xmlns:a16="http://schemas.microsoft.com/office/drawing/2014/main" xmlns="" id="{8D515391-F070-4AB4-B459-3393E0EEDB29}"/>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p:spPr>
      </p:pic>
    </p:spTree>
    <p:extLst>
      <p:ext uri="{BB962C8B-B14F-4D97-AF65-F5344CB8AC3E}">
        <p14:creationId xmlns:p14="http://schemas.microsoft.com/office/powerpoint/2010/main" xmlns="" val="1488335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64FA11-25A4-4731-A8C9-3D621BEE132C}"/>
              </a:ext>
            </a:extLst>
          </p:cNvPr>
          <p:cNvSpPr>
            <a:spLocks noGrp="1"/>
          </p:cNvSpPr>
          <p:nvPr>
            <p:ph type="title"/>
          </p:nvPr>
        </p:nvSpPr>
        <p:spPr/>
        <p:txBody>
          <a:bodyPr>
            <a:normAutofit/>
          </a:bodyPr>
          <a:lstStyle/>
          <a:p>
            <a:pPr algn="ctr"/>
            <a:r>
              <a:rPr lang="pl-PL" sz="8000" b="1" dirty="0"/>
              <a:t>Futra a ekologia</a:t>
            </a:r>
          </a:p>
        </p:txBody>
      </p:sp>
      <p:sp>
        <p:nvSpPr>
          <p:cNvPr id="3" name="Symbol zastępczy zawartości 2">
            <a:extLst>
              <a:ext uri="{FF2B5EF4-FFF2-40B4-BE49-F238E27FC236}">
                <a16:creationId xmlns:a16="http://schemas.microsoft.com/office/drawing/2014/main" xmlns="" id="{36F3E57C-3DB1-402A-9534-475DC8FD39EB}"/>
              </a:ext>
            </a:extLst>
          </p:cNvPr>
          <p:cNvSpPr>
            <a:spLocks noGrp="1"/>
          </p:cNvSpPr>
          <p:nvPr>
            <p:ph idx="1"/>
          </p:nvPr>
        </p:nvSpPr>
        <p:spPr>
          <a:xfrm>
            <a:off x="292962" y="2254928"/>
            <a:ext cx="11576483" cy="4603071"/>
          </a:xfrm>
        </p:spPr>
        <p:txBody>
          <a:bodyPr/>
          <a:lstStyle/>
          <a:p>
            <a:pPr marL="0" indent="0" algn="ctr">
              <a:buNone/>
            </a:pPr>
            <a:r>
              <a:rPr lang="pl-PL" dirty="0"/>
              <a:t>Tak często nadużywany przez entuzjastów futer argument natury ekologicznej, jest zastanawiający i nigdy nie wynika z przytoczonych wcześniej badań. Zwolennicy futrzanej mody także nie powołują się na konkretne źródła naukowe. Zazwyczaj wypowiedzi aprobujące futra naturalne, dotyczą ich biodegradacji oraz wyjątkowej izolacyjności. W obliczu raportów rządowych czy niezależnych instytutów i organizacji pozarządowych, dotyczących negatywnego oddziaływania ferm futrzarskich na środowisko, wydaje się być nielogiczny i nieuzasadniony.</a:t>
            </a:r>
          </a:p>
        </p:txBody>
      </p:sp>
    </p:spTree>
    <p:extLst>
      <p:ext uri="{BB962C8B-B14F-4D97-AF65-F5344CB8AC3E}">
        <p14:creationId xmlns:p14="http://schemas.microsoft.com/office/powerpoint/2010/main" xmlns="" val="3700503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AE931B4-CC8B-4A28-A6B8-6E437AF55375}"/>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F1AA0DCF-32D2-4EAD-BD53-C73BA51814CF}"/>
              </a:ext>
            </a:extLst>
          </p:cNvPr>
          <p:cNvPicPr>
            <a:picLocks noGrp="1" noChangeAspect="1"/>
          </p:cNvPicPr>
          <p:nvPr>
            <p:ph idx="1"/>
          </p:nvPr>
        </p:nvPicPr>
        <p:blipFill>
          <a:blip r:embed="rId2" cstate="print"/>
          <a:stretch>
            <a:fillRect/>
          </a:stretch>
        </p:blipFill>
        <p:spPr>
          <a:xfrm>
            <a:off x="0" y="0"/>
            <a:ext cx="12192000" cy="6857999"/>
          </a:xfrm>
          <a:prstGeom prst="rect">
            <a:avLst/>
          </a:prstGeom>
        </p:spPr>
      </p:pic>
    </p:spTree>
    <p:extLst>
      <p:ext uri="{BB962C8B-B14F-4D97-AF65-F5344CB8AC3E}">
        <p14:creationId xmlns:p14="http://schemas.microsoft.com/office/powerpoint/2010/main" xmlns="" val="3786134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367A75B-9FC5-4E60-A5AD-059809985A5F}"/>
              </a:ext>
            </a:extLst>
          </p:cNvPr>
          <p:cNvSpPr>
            <a:spLocks noGrp="1"/>
          </p:cNvSpPr>
          <p:nvPr>
            <p:ph type="title"/>
          </p:nvPr>
        </p:nvSpPr>
        <p:spPr/>
        <p:txBody>
          <a:bodyPr>
            <a:normAutofit fontScale="90000"/>
          </a:bodyPr>
          <a:lstStyle/>
          <a:p>
            <a:r>
              <a:rPr lang="pl-PL" dirty="0"/>
              <a:t>                      </a:t>
            </a:r>
            <a:br>
              <a:rPr lang="pl-PL" dirty="0"/>
            </a:br>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A9D2BCBB-3416-4392-9051-949BBD56470E}"/>
              </a:ext>
            </a:extLst>
          </p:cNvPr>
          <p:cNvSpPr>
            <a:spLocks noGrp="1"/>
          </p:cNvSpPr>
          <p:nvPr>
            <p:ph idx="1"/>
          </p:nvPr>
        </p:nvSpPr>
        <p:spPr>
          <a:xfrm>
            <a:off x="257452" y="923278"/>
            <a:ext cx="11683013" cy="5569597"/>
          </a:xfrm>
        </p:spPr>
        <p:txBody>
          <a:bodyPr>
            <a:normAutofit/>
          </a:bodyPr>
          <a:lstStyle/>
          <a:p>
            <a:pPr marL="0" indent="0" algn="ctr">
              <a:buNone/>
            </a:pPr>
            <a:r>
              <a:rPr lang="pl-PL" dirty="0"/>
              <a:t>Fermy, jako przestrzeń skoncentrowanej produkcji, są typowym źródłem zanieczyszczenia środowiska naturalnego. Ścieki oraz odpady zwierzęce z ferm trafiają do wód gruntowych oraz    lokalnych ekosystemów. Wynikające z masowej hodowli zwierząt wysokie stężenie metanu  i fosforu w ściekach unicestwia życie w rzekach i jeziorach. Dlatego woda w okolicach ferm jest często gorszej jakości lub skażona. W Stanach Zjednoczonych tylko w 1991 roku, kiedy przemysł futrzarski miał się dużo gorzej niż dziś, </a:t>
            </a:r>
            <a:r>
              <a:rPr lang="pl-PL" dirty="0" err="1"/>
              <a:t>Environmental</a:t>
            </a:r>
            <a:r>
              <a:rPr lang="pl-PL" dirty="0"/>
              <a:t> </a:t>
            </a:r>
            <a:r>
              <a:rPr lang="pl-PL" dirty="0" err="1"/>
              <a:t>Protection</a:t>
            </a:r>
            <a:r>
              <a:rPr lang="pl-PL" dirty="0"/>
              <a:t> </a:t>
            </a:r>
            <a:r>
              <a:rPr lang="pl-PL" dirty="0" err="1"/>
              <a:t>Agency</a:t>
            </a:r>
            <a:r>
              <a:rPr lang="pl-PL" dirty="0"/>
              <a:t> ukarała fermy futrzarskie grzywną 2,2 miliona USD za skażenie środowiska96. A w samej Finlandii, gdzie znajduje się 65% światowej liczby ferm lisów, produkują one ilość ścieków, odpowiadającą ilości ścieków wyprodukowanych przez milion mieszkańców globu ziemskiego97. Przy analizowaniu oddziaływania każdego produktu na środowisko naturalne, bierze się pod uwagę nie tylko masę odpadów poprodukcyjnych, ich toksyczność czy stopień zużycia wody. Jednym z najważniejszych czynników mierzących ekologiczność produktu jest jego ślad węglowy, czyli stopień zużycia energii oraz jednoczesnej emisji dwutlenku węgla do atmosfery. I tutaj można obalić argument dotyczący „zielonego” oblicza futra. W szczególności wobec kontroferty, jaką są futra syntetyczne. </a:t>
            </a:r>
          </a:p>
        </p:txBody>
      </p:sp>
    </p:spTree>
    <p:extLst>
      <p:ext uri="{BB962C8B-B14F-4D97-AF65-F5344CB8AC3E}">
        <p14:creationId xmlns:p14="http://schemas.microsoft.com/office/powerpoint/2010/main" xmlns="" val="1443273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9C114AD-5D15-412F-88A1-91ACBA3E69DC}"/>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F0C5B077-CA97-4C43-B746-9CB42D75089E}"/>
              </a:ext>
            </a:extLst>
          </p:cNvPr>
          <p:cNvPicPr>
            <a:picLocks noGrp="1" noChangeAspect="1"/>
          </p:cNvPicPr>
          <p:nvPr>
            <p:ph idx="1"/>
          </p:nvPr>
        </p:nvPicPr>
        <p:blipFill>
          <a:blip r:embed="rId2" cstate="print"/>
          <a:stretch>
            <a:fillRect/>
          </a:stretch>
        </p:blipFill>
        <p:spPr>
          <a:xfrm>
            <a:off x="909" y="0"/>
            <a:ext cx="12191091" cy="6857999"/>
          </a:xfrm>
          <a:prstGeom prst="rect">
            <a:avLst/>
          </a:prstGeom>
        </p:spPr>
      </p:pic>
    </p:spTree>
    <p:extLst>
      <p:ext uri="{BB962C8B-B14F-4D97-AF65-F5344CB8AC3E}">
        <p14:creationId xmlns:p14="http://schemas.microsoft.com/office/powerpoint/2010/main" xmlns="" val="4098951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0F0CC18-529F-47CD-887E-BF6924B57146}"/>
              </a:ext>
            </a:extLst>
          </p:cNvPr>
          <p:cNvSpPr>
            <a:spLocks noGrp="1"/>
          </p:cNvSpPr>
          <p:nvPr>
            <p:ph type="title"/>
          </p:nvPr>
        </p:nvSpPr>
        <p:spPr/>
        <p:txBody>
          <a:bodyPr/>
          <a:lstStyle/>
          <a:p>
            <a:r>
              <a:rPr lang="pl-PL" dirty="0"/>
              <a:t>          </a:t>
            </a:r>
            <a:br>
              <a:rPr lang="pl-PL" dirty="0"/>
            </a:br>
            <a:endParaRPr lang="pl-PL" dirty="0"/>
          </a:p>
        </p:txBody>
      </p:sp>
      <p:sp>
        <p:nvSpPr>
          <p:cNvPr id="3" name="Symbol zastępczy zawartości 2">
            <a:extLst>
              <a:ext uri="{FF2B5EF4-FFF2-40B4-BE49-F238E27FC236}">
                <a16:creationId xmlns:a16="http://schemas.microsoft.com/office/drawing/2014/main" xmlns="" id="{D7E9F299-DA24-4B56-AFC6-988C8BD0172F}"/>
              </a:ext>
            </a:extLst>
          </p:cNvPr>
          <p:cNvSpPr>
            <a:spLocks noGrp="1"/>
          </p:cNvSpPr>
          <p:nvPr>
            <p:ph idx="1"/>
          </p:nvPr>
        </p:nvSpPr>
        <p:spPr>
          <a:xfrm>
            <a:off x="838200" y="1118586"/>
            <a:ext cx="10515600" cy="5093888"/>
          </a:xfrm>
        </p:spPr>
        <p:txBody>
          <a:bodyPr>
            <a:normAutofit/>
          </a:bodyPr>
          <a:lstStyle/>
          <a:p>
            <a:pPr marL="0" indent="0" algn="ctr">
              <a:buNone/>
            </a:pPr>
            <a:r>
              <a:rPr lang="pl-PL" dirty="0"/>
              <a:t>Niepodważalnym uzasadnieniem na rzecz </a:t>
            </a:r>
            <a:r>
              <a:rPr lang="pl-PL" dirty="0" err="1"/>
              <a:t>nieekologiczności</a:t>
            </a:r>
            <a:r>
              <a:rPr lang="pl-PL" dirty="0"/>
              <a:t> produkcji futer odzwierzęcych jest wynik badania inżynierów z </a:t>
            </a:r>
            <a:r>
              <a:rPr lang="pl-PL" dirty="0" err="1"/>
              <a:t>Scientific</a:t>
            </a:r>
            <a:r>
              <a:rPr lang="pl-PL" dirty="0"/>
              <a:t> </a:t>
            </a:r>
            <a:r>
              <a:rPr lang="pl-PL" dirty="0" err="1"/>
              <a:t>Research</a:t>
            </a:r>
            <a:r>
              <a:rPr lang="pl-PL" dirty="0"/>
              <a:t> </a:t>
            </a:r>
            <a:r>
              <a:rPr lang="pl-PL" dirty="0" err="1"/>
              <a:t>Laboratory</a:t>
            </a:r>
            <a:r>
              <a:rPr lang="pl-PL" dirty="0"/>
              <a:t> </a:t>
            </a:r>
            <a:r>
              <a:rPr lang="pl-PL" dirty="0" err="1"/>
              <a:t>at</a:t>
            </a:r>
            <a:r>
              <a:rPr lang="pl-PL" dirty="0"/>
              <a:t> Ford Motor Company, który udowadnia, iż na wyprodukowanie jednego naturalnego futra potrzeba zużyć 66 razy więcej energii niż na wyprodukowanie takiego samego, lecz syntetycznego. Podobne wyniki potwierdzają badania przeprowadzone przez inną, prestiżową instytucję – University of Michigan w USA98. Tak więc, w powyższym zestawieniu to zdecydowanie bardziej futra naturalne niż syntetyczne oraz ich przemysłowa produkcja, są obciążające dla środowiska i mogą przyczyniać się do zmian klimatycznych przez wyjątkowo ciężki ślad węglowy.</a:t>
            </a:r>
          </a:p>
        </p:txBody>
      </p:sp>
    </p:spTree>
    <p:extLst>
      <p:ext uri="{BB962C8B-B14F-4D97-AF65-F5344CB8AC3E}">
        <p14:creationId xmlns:p14="http://schemas.microsoft.com/office/powerpoint/2010/main" xmlns="" val="2539120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C41252A-7599-4F40-B243-A21EC820C1E4}"/>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F170C24B-8242-477E-8429-13CFEFEFAB38}"/>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mc:AlternateContent xmlns:mc="http://schemas.openxmlformats.org/markup-compatibility/2006">
        <mc:Choice xmlns:pslz="http://schemas.microsoft.com/office/powerpoint/2016/slidezoom" xmlns="" Requires="pslz">
          <p:graphicFrame>
            <p:nvGraphicFramePr>
              <p:cNvPr id="6" name="Powiększenie slajdu 5">
                <a:extLst>
                  <a:ext uri="{FF2B5EF4-FFF2-40B4-BE49-F238E27FC236}">
                    <a16:creationId xmlns:a16="http://schemas.microsoft.com/office/drawing/2014/main" id="{C6EDF5D8-DE2E-4A19-A8FD-32F5F469E9E4}"/>
                  </a:ext>
                </a:extLst>
              </p:cNvPr>
              <p:cNvGraphicFramePr>
                <a:graphicFrameLocks noChangeAspect="1"/>
              </p:cNvGraphicFramePr>
              <p:nvPr>
                <p:extLst>
                  <p:ext uri="{D42A27DB-BD31-4B8C-83A1-F6EECF244321}">
                    <p14:modId xmlns:p14="http://schemas.microsoft.com/office/powerpoint/2010/main" val="2115684332"/>
                  </p:ext>
                </p:extLst>
              </p:nvPr>
            </p:nvGraphicFramePr>
            <p:xfrm>
              <a:off x="1690497" y="340460"/>
              <a:ext cx="3048000" cy="1714500"/>
            </p:xfrm>
            <a:graphic>
              <a:graphicData uri="http://schemas.microsoft.com/office/powerpoint/2016/slidezoom">
                <pslz:sldZm>
                  <pslz:sldZmObj sldId="263" cId="4175255632">
                    <pslz:zmPr id="{9E609BCC-2A0C-4F49-AC5E-8EC5E5C2176D}"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Powiększenie slajdu 5">
                <a:hlinkClick r:id="rId4" action="ppaction://hlinksldjump"/>
                <a:extLst>
                  <a:ext uri="{FF2B5EF4-FFF2-40B4-BE49-F238E27FC236}">
                    <a16:creationId xmlns:a16="http://schemas.microsoft.com/office/drawing/2014/main" xmlns="" xmlns:pslz="http://schemas.microsoft.com/office/powerpoint/2016/slidezoom" id="{C6EDF5D8-DE2E-4A19-A8FD-32F5F469E9E4}"/>
                  </a:ext>
                </a:extLst>
              </p:cNvPr>
              <p:cNvPicPr>
                <a:picLocks noGrp="1" noRot="1" noChangeAspect="1" noMove="1" noResize="1" noEditPoints="1" noAdjustHandles="1" noChangeArrowheads="1" noChangeShapeType="1"/>
              </p:cNvPicPr>
              <p:nvPr/>
            </p:nvPicPr>
            <p:blipFill>
              <a:blip r:embed="rId5" cstate="print"/>
              <a:stretch>
                <a:fillRect/>
              </a:stretch>
            </p:blipFill>
            <p:spPr>
              <a:xfrm>
                <a:off x="1690497" y="34046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xmlns="" val="606554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FA9157C-2072-4244-BDA3-EFB67B735C6C}"/>
              </a:ext>
            </a:extLst>
          </p:cNvPr>
          <p:cNvSpPr>
            <a:spLocks noGrp="1"/>
          </p:cNvSpPr>
          <p:nvPr>
            <p:ph type="title"/>
          </p:nvPr>
        </p:nvSpPr>
        <p:spPr/>
        <p:txBody>
          <a:bodyPr/>
          <a:lstStyle/>
          <a:p>
            <a:r>
              <a:rPr lang="pl-PL" dirty="0"/>
              <a:t>  </a:t>
            </a:r>
            <a:br>
              <a:rPr lang="pl-PL" dirty="0"/>
            </a:br>
            <a:endParaRPr lang="pl-PL" dirty="0"/>
          </a:p>
        </p:txBody>
      </p:sp>
      <p:sp>
        <p:nvSpPr>
          <p:cNvPr id="3" name="Symbol zastępczy zawartości 2">
            <a:extLst>
              <a:ext uri="{FF2B5EF4-FFF2-40B4-BE49-F238E27FC236}">
                <a16:creationId xmlns:a16="http://schemas.microsoft.com/office/drawing/2014/main" xmlns="" id="{60F6F07F-3D1D-40E4-A1FF-EDE4CD6D794A}"/>
              </a:ext>
            </a:extLst>
          </p:cNvPr>
          <p:cNvSpPr>
            <a:spLocks noGrp="1"/>
          </p:cNvSpPr>
          <p:nvPr>
            <p:ph idx="1"/>
          </p:nvPr>
        </p:nvSpPr>
        <p:spPr>
          <a:xfrm>
            <a:off x="838200" y="2246049"/>
            <a:ext cx="10515600" cy="3930913"/>
          </a:xfrm>
        </p:spPr>
        <p:txBody>
          <a:bodyPr>
            <a:normAutofit/>
          </a:bodyPr>
          <a:lstStyle/>
          <a:p>
            <a:pPr marL="0" indent="0" algn="ctr">
              <a:buNone/>
            </a:pPr>
            <a:r>
              <a:rPr lang="pl-PL" sz="8000" dirty="0"/>
              <a:t>Dziękujemy za uwagę :)</a:t>
            </a:r>
          </a:p>
        </p:txBody>
      </p:sp>
    </p:spTree>
    <p:extLst>
      <p:ext uri="{BB962C8B-B14F-4D97-AF65-F5344CB8AC3E}">
        <p14:creationId xmlns:p14="http://schemas.microsoft.com/office/powerpoint/2010/main" xmlns="" val="616941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565897C-2E2E-4A26-83B6-979BD09535D0}"/>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DFBE2584-B0AD-4D27-A944-D892F91E2B4B}"/>
              </a:ext>
            </a:extLst>
          </p:cNvPr>
          <p:cNvPicPr>
            <a:picLocks noGrp="1" noChangeAspect="1"/>
          </p:cNvPicPr>
          <p:nvPr>
            <p:ph idx="1"/>
          </p:nvPr>
        </p:nvPicPr>
        <p:blipFill>
          <a:blip r:embed="rId2" cstate="print"/>
          <a:stretch>
            <a:fillRect/>
          </a:stretch>
        </p:blipFill>
        <p:spPr>
          <a:xfrm>
            <a:off x="1" y="0"/>
            <a:ext cx="12192000" cy="6858000"/>
          </a:xfrm>
          <a:prstGeom prst="rect">
            <a:avLst/>
          </a:prstGeom>
        </p:spPr>
      </p:pic>
    </p:spTree>
    <p:extLst>
      <p:ext uri="{BB962C8B-B14F-4D97-AF65-F5344CB8AC3E}">
        <p14:creationId xmlns:p14="http://schemas.microsoft.com/office/powerpoint/2010/main" xmlns="" val="2375291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3E50370-2613-4B45-A431-231C75968508}"/>
              </a:ext>
            </a:extLst>
          </p:cNvPr>
          <p:cNvSpPr>
            <a:spLocks noGrp="1"/>
          </p:cNvSpPr>
          <p:nvPr>
            <p:ph type="title"/>
          </p:nvPr>
        </p:nvSpPr>
        <p:spPr/>
        <p:txBody>
          <a:bodyPr/>
          <a:lstStyle/>
          <a:p>
            <a:pPr algn="ctr"/>
            <a:r>
              <a:rPr lang="pl-PL" b="1" dirty="0"/>
              <a:t>Dlaczego recykling odpadów jest dziś tak ważny?</a:t>
            </a:r>
          </a:p>
        </p:txBody>
      </p:sp>
      <p:sp>
        <p:nvSpPr>
          <p:cNvPr id="3" name="Symbol zastępczy zawartości 2">
            <a:extLst>
              <a:ext uri="{FF2B5EF4-FFF2-40B4-BE49-F238E27FC236}">
                <a16:creationId xmlns:a16="http://schemas.microsoft.com/office/drawing/2014/main" xmlns="" id="{905CF039-D846-4436-B155-FF90C5C370E6}"/>
              </a:ext>
            </a:extLst>
          </p:cNvPr>
          <p:cNvSpPr>
            <a:spLocks noGrp="1"/>
          </p:cNvSpPr>
          <p:nvPr>
            <p:ph idx="1"/>
          </p:nvPr>
        </p:nvSpPr>
        <p:spPr>
          <a:xfrm>
            <a:off x="310717" y="2059619"/>
            <a:ext cx="11505461" cy="4117344"/>
          </a:xfrm>
        </p:spPr>
        <p:txBody>
          <a:bodyPr>
            <a:normAutofit/>
          </a:bodyPr>
          <a:lstStyle/>
          <a:p>
            <a:pPr marL="0" indent="0" algn="ctr">
              <a:buNone/>
            </a:pPr>
            <a:r>
              <a:rPr lang="pl-PL" dirty="0"/>
              <a:t>Z jednej strony możemy mówić o ochronie środowiska, konieczności zmniejszania ilości rozkładających się latami odpadów i oszczędności wyczerpujących się zasobów naturalnych, takich jak np. złoża ropy naftowej. Na tym jednak nie koniec. Coraz więcej osób dostrzega w recyklingu ekonomiczne korzyści, które w połączeniu z najnowszą technologią dają zupełnie nową jakość produktów i usług. Tak na przykład już 59 kg makulatury ratuje przed wycinką przemysłową jedno drzewo, a jedna butelka szklana pozwala zaoszczędzić energię równą 4 godzinom oświetlenia żarówką mieszkania. Gdy te liczby zostaną zsumowane i przeliczone na ok. 300 kg odpadów, które rocznie wyrzuca mieszkaniec naszego kraju, okaże się, iż możliwe jest wygenerowanie ogromnych oszczędności.</a:t>
            </a:r>
          </a:p>
        </p:txBody>
      </p:sp>
    </p:spTree>
    <p:extLst>
      <p:ext uri="{BB962C8B-B14F-4D97-AF65-F5344CB8AC3E}">
        <p14:creationId xmlns:p14="http://schemas.microsoft.com/office/powerpoint/2010/main" xmlns="" val="15305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86991CD-A1C8-43BA-A0C1-902776DD1603}"/>
              </a:ext>
            </a:extLst>
          </p:cNvPr>
          <p:cNvSpPr>
            <a:spLocks noGrp="1"/>
          </p:cNvSpPr>
          <p:nvPr>
            <p:ph type="title"/>
          </p:nvPr>
        </p:nvSpPr>
        <p:spPr/>
        <p:txBody>
          <a:bodyPr/>
          <a:lstStyle/>
          <a:p>
            <a:r>
              <a:rPr lang="pl-PL" dirty="0"/>
              <a:t>  </a:t>
            </a:r>
            <a:br>
              <a:rPr lang="pl-PL" dirty="0"/>
            </a:br>
            <a:endParaRPr lang="pl-PL" dirty="0"/>
          </a:p>
        </p:txBody>
      </p:sp>
      <p:pic>
        <p:nvPicPr>
          <p:cNvPr id="4" name="Symbol zastępczy zawartości 3">
            <a:extLst>
              <a:ext uri="{FF2B5EF4-FFF2-40B4-BE49-F238E27FC236}">
                <a16:creationId xmlns:a16="http://schemas.microsoft.com/office/drawing/2014/main" xmlns="" id="{DE4154BB-0140-4F1B-9F8A-02BBB265C646}"/>
              </a:ext>
            </a:extLst>
          </p:cNvPr>
          <p:cNvPicPr>
            <a:picLocks noGrp="1" noChangeAspect="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203829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E363552-E7D4-4981-AE4E-97C74173BCF8}"/>
              </a:ext>
            </a:extLst>
          </p:cNvPr>
          <p:cNvSpPr>
            <a:spLocks noGrp="1"/>
          </p:cNvSpPr>
          <p:nvPr>
            <p:ph type="title"/>
          </p:nvPr>
        </p:nvSpPr>
        <p:spPr>
          <a:xfrm>
            <a:off x="838200" y="248575"/>
            <a:ext cx="10515600" cy="1349405"/>
          </a:xfrm>
        </p:spPr>
        <p:txBody>
          <a:bodyPr>
            <a:normAutofit/>
          </a:bodyPr>
          <a:lstStyle/>
          <a:p>
            <a:pPr algn="ctr"/>
            <a:r>
              <a:rPr lang="pl-PL" sz="6600" b="1" dirty="0"/>
              <a:t>Segregacja odpadów</a:t>
            </a:r>
          </a:p>
        </p:txBody>
      </p:sp>
      <p:sp>
        <p:nvSpPr>
          <p:cNvPr id="3" name="Symbol zastępczy zawartości 2">
            <a:extLst>
              <a:ext uri="{FF2B5EF4-FFF2-40B4-BE49-F238E27FC236}">
                <a16:creationId xmlns:a16="http://schemas.microsoft.com/office/drawing/2014/main" xmlns="" id="{54C627A4-F15E-4E09-8CD5-B29AAEB641EE}"/>
              </a:ext>
            </a:extLst>
          </p:cNvPr>
          <p:cNvSpPr>
            <a:spLocks noGrp="1"/>
          </p:cNvSpPr>
          <p:nvPr>
            <p:ph idx="1"/>
          </p:nvPr>
        </p:nvSpPr>
        <p:spPr>
          <a:xfrm>
            <a:off x="518603" y="1837678"/>
            <a:ext cx="10977979" cy="4339285"/>
          </a:xfrm>
        </p:spPr>
        <p:txBody>
          <a:bodyPr>
            <a:normAutofit fontScale="92500"/>
          </a:bodyPr>
          <a:lstStyle/>
          <a:p>
            <a:pPr marL="0" indent="0">
              <a:buNone/>
            </a:pPr>
            <a:r>
              <a:rPr lang="pl-PL" dirty="0"/>
              <a:t>Daje szanse na drugie życie surowców wtórnych. Papierowe czy szklane opakowania nie są więc jedynie bezużytecznymi odpadkami. Równie dobrze mogą być postrzegane jako przydatne materiały, służące do produkcji pełnowartościowych towarów. Aby się o tym przekonać, wystarczy przyjrzeć się produktom, jakie otrzymujemy z recyklingu:</a:t>
            </a:r>
          </a:p>
          <a:p>
            <a:endParaRPr lang="pl-PL" dirty="0"/>
          </a:p>
          <a:p>
            <a:pPr marL="0" indent="0">
              <a:buNone/>
            </a:pPr>
            <a:r>
              <a:rPr lang="pl-PL" dirty="0"/>
              <a:t>- szkło można przetworzyć na nowe opakowania lub na przykład wykorzystać do materiałów budowlanych,</a:t>
            </a:r>
          </a:p>
          <a:p>
            <a:pPr marL="0" indent="0">
              <a:buNone/>
            </a:pPr>
            <a:r>
              <a:rPr lang="pl-PL" dirty="0"/>
              <a:t>- z plastiku pozyskujemy włókna do produkcji ubrań typu polar, mebli ogrodowych, ogrodzeń, ram, długopisów, a także doniczek,</a:t>
            </a:r>
          </a:p>
          <a:p>
            <a:pPr marL="0" indent="0">
              <a:buNone/>
            </a:pPr>
            <a:r>
              <a:rPr lang="pl-PL" dirty="0"/>
              <a:t>- z przetworzonego papieru powstają nowe filtry do kawy, artykuły toaletowe i papier drukarski,</a:t>
            </a:r>
          </a:p>
          <a:p>
            <a:pPr marL="0" indent="0">
              <a:buNone/>
            </a:pPr>
            <a:r>
              <a:rPr lang="pl-PL" dirty="0"/>
              <a:t>- odpady biodegradowalne mogą być użyte jako kompost służący do nawożenia roślin i kwiatów.</a:t>
            </a:r>
          </a:p>
          <a:p>
            <a:endParaRPr lang="pl-PL" dirty="0"/>
          </a:p>
        </p:txBody>
      </p:sp>
    </p:spTree>
    <p:extLst>
      <p:ext uri="{BB962C8B-B14F-4D97-AF65-F5344CB8AC3E}">
        <p14:creationId xmlns:p14="http://schemas.microsoft.com/office/powerpoint/2010/main" xmlns="" val="2155819630"/>
      </p:ext>
    </p:extLst>
  </p:cSld>
  <p:clrMapOvr>
    <a:masterClrMapping/>
  </p:clrMapOvr>
</p:sld>
</file>

<file path=ppt/theme/theme1.xml><?xml version="1.0" encoding="utf-8"?>
<a:theme xmlns:a="http://schemas.openxmlformats.org/drawingml/2006/main" name="Podstawa">
  <a:themeElements>
    <a:clrScheme name="Podstaw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odstawa">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dstaw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TM03457444[[fn=Podstawa]]</Template>
  <TotalTime>151</TotalTime>
  <Words>3081</Words>
  <Application>Microsoft Office PowerPoint</Application>
  <PresentationFormat>Niestandardowy</PresentationFormat>
  <Paragraphs>125</Paragraphs>
  <Slides>59</Slides>
  <Notes>0</Notes>
  <HiddenSlides>0</HiddenSlides>
  <MMClips>0</MMClips>
  <ScaleCrop>false</ScaleCrop>
  <HeadingPairs>
    <vt:vector size="4" baseType="variant">
      <vt:variant>
        <vt:lpstr>Motyw</vt:lpstr>
      </vt:variant>
      <vt:variant>
        <vt:i4>1</vt:i4>
      </vt:variant>
      <vt:variant>
        <vt:lpstr>Tytuły slajdów</vt:lpstr>
      </vt:variant>
      <vt:variant>
        <vt:i4>59</vt:i4>
      </vt:variant>
    </vt:vector>
  </HeadingPairs>
  <TitlesOfParts>
    <vt:vector size="60" baseType="lpstr">
      <vt:lpstr>Podstawa</vt:lpstr>
      <vt:lpstr>Zielona reanimacja </vt:lpstr>
      <vt:lpstr>Ziemia – planeta śmieci </vt:lpstr>
      <vt:lpstr>      </vt:lpstr>
      <vt:lpstr>Niektórzy z nas w trosce o środowisko segregują odpady, jednak czy to wystarczy?</vt:lpstr>
      <vt:lpstr>   </vt:lpstr>
      <vt:lpstr>    </vt:lpstr>
      <vt:lpstr>Dlaczego recykling odpadów jest dziś tak ważny?</vt:lpstr>
      <vt:lpstr>   </vt:lpstr>
      <vt:lpstr>Segregacja odpadów</vt:lpstr>
      <vt:lpstr>    </vt:lpstr>
      <vt:lpstr>Po pierwsze: kupuj z umiarem.</vt:lpstr>
      <vt:lpstr>    </vt:lpstr>
      <vt:lpstr>Po drugie: pomyśl zanim wyrzucisz.</vt:lpstr>
      <vt:lpstr>   </vt:lpstr>
      <vt:lpstr>Po trzecie: segreguj</vt:lpstr>
      <vt:lpstr>    </vt:lpstr>
      <vt:lpstr>Po czwarte: nie wyrzucaj - dziel się!</vt:lpstr>
      <vt:lpstr>    </vt:lpstr>
      <vt:lpstr>Po piąte: używaj produktów wielokrotnego użytku</vt:lpstr>
      <vt:lpstr>    </vt:lpstr>
      <vt:lpstr>Jedzenie mięsa i jego wpływ na środowisko </vt:lpstr>
      <vt:lpstr>   </vt:lpstr>
      <vt:lpstr>    </vt:lpstr>
      <vt:lpstr>Czy obszary rolne wykorzystywane są optymalnie?</vt:lpstr>
      <vt:lpstr>     </vt:lpstr>
      <vt:lpstr>Wycinki lasów pod ziemie rolne</vt:lpstr>
      <vt:lpstr>    </vt:lpstr>
      <vt:lpstr>Jedzenie mięsa a zużycie wody</vt:lpstr>
      <vt:lpstr>    </vt:lpstr>
      <vt:lpstr>Produkcja mięsa a emisja gazów cieplarnianych</vt:lpstr>
      <vt:lpstr>    </vt:lpstr>
      <vt:lpstr>Zdrowi ludzie = zdrowa planeta</vt:lpstr>
      <vt:lpstr>    </vt:lpstr>
      <vt:lpstr>Dieta wegańska</vt:lpstr>
      <vt:lpstr>    </vt:lpstr>
      <vt:lpstr>Dieta wegańska – efekty:</vt:lpstr>
      <vt:lpstr>    </vt:lpstr>
      <vt:lpstr>    </vt:lpstr>
      <vt:lpstr>   </vt:lpstr>
      <vt:lpstr>Fast fashion </vt:lpstr>
      <vt:lpstr>   </vt:lpstr>
      <vt:lpstr>     Czym jest Fast Fashion? </vt:lpstr>
      <vt:lpstr>Siedem grzechów głównych Fast Fashion</vt:lpstr>
      <vt:lpstr>    </vt:lpstr>
      <vt:lpstr>    </vt:lpstr>
      <vt:lpstr>Fast Fashion i środowisko</vt:lpstr>
      <vt:lpstr>     </vt:lpstr>
      <vt:lpstr>     </vt:lpstr>
      <vt:lpstr>Jak rozpoznać markę Fast Fashion?</vt:lpstr>
      <vt:lpstr>  </vt:lpstr>
      <vt:lpstr>Co możesz zrobić?</vt:lpstr>
      <vt:lpstr>   </vt:lpstr>
      <vt:lpstr>Futra a ekologia</vt:lpstr>
      <vt:lpstr>    </vt:lpstr>
      <vt:lpstr>                        </vt:lpstr>
      <vt:lpstr>    </vt:lpstr>
      <vt:lpstr>           </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Zielona reanimacja</dc:title>
  <dc:creator>Karina Tartas</dc:creator>
  <cp:lastModifiedBy>billa@poczta.onet.pl</cp:lastModifiedBy>
  <cp:revision>17</cp:revision>
  <dcterms:created xsi:type="dcterms:W3CDTF">2021-04-12T17:11:27Z</dcterms:created>
  <dcterms:modified xsi:type="dcterms:W3CDTF">2021-04-22T19:48:52Z</dcterms:modified>
</cp:coreProperties>
</file>